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7" r:id="rId2"/>
    <p:sldId id="269" r:id="rId3"/>
    <p:sldId id="272" r:id="rId4"/>
    <p:sldId id="273" r:id="rId5"/>
    <p:sldId id="329" r:id="rId6"/>
    <p:sldId id="330" r:id="rId7"/>
    <p:sldId id="274" r:id="rId8"/>
    <p:sldId id="277" r:id="rId9"/>
    <p:sldId id="278" r:id="rId10"/>
    <p:sldId id="279" r:id="rId11"/>
    <p:sldId id="333" r:id="rId12"/>
    <p:sldId id="276" r:id="rId13"/>
    <p:sldId id="334" r:id="rId14"/>
    <p:sldId id="335" r:id="rId15"/>
    <p:sldId id="338" r:id="rId16"/>
    <p:sldId id="340" r:id="rId17"/>
    <p:sldId id="336" r:id="rId18"/>
    <p:sldId id="339" r:id="rId19"/>
    <p:sldId id="337" r:id="rId20"/>
    <p:sldId id="275" r:id="rId21"/>
    <p:sldId id="328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D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8" autoAdjust="0"/>
    <p:restoredTop sz="97656" autoAdjust="0"/>
  </p:normalViewPr>
  <p:slideViewPr>
    <p:cSldViewPr snapToGrid="0" snapToObjects="1">
      <p:cViewPr>
        <p:scale>
          <a:sx n="72" d="100"/>
          <a:sy n="72" d="100"/>
        </p:scale>
        <p:origin x="-1048" y="-52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4021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>
              <a:latin typeface="Calibri" charset="0"/>
            </a:endParaRPr>
          </a:p>
        </p:txBody>
      </p:sp>
      <p:sp>
        <p:nvSpPr>
          <p:cNvPr id="471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972B6A9-4A5E-4649-999F-19EA4A85104C}" type="slidenum">
              <a:rPr lang="es-ES">
                <a:solidFill>
                  <a:srgbClr val="000000"/>
                </a:solidFill>
              </a:rPr>
              <a:pPr/>
              <a:t>6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50 millones de años solo,</a:t>
            </a:r>
            <a:r>
              <a:rPr lang="es-ES" baseline="0" dirty="0" smtClean="0"/>
              <a:t> todavía envueltas en el gas y polvo que las vio nacer??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9AF54CD-8C64-B94D-99CF-B63DB916802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152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íne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exto del título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Texto del título</a:t>
            </a:r>
          </a:p>
        </p:txBody>
      </p:sp>
      <p:sp>
        <p:nvSpPr>
          <p:cNvPr id="1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o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103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n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Imagen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Imagen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Bocadillo cuadrado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Escribir una cita aquí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Escribir una cita aquí</a:t>
            </a:r>
          </a:p>
        </p:txBody>
      </p:sp>
      <p:sp>
        <p:nvSpPr>
          <p:cNvPr id="123" name="Juan López"/>
          <p:cNvSpPr txBox="1"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Juan López</a:t>
            </a:r>
          </a:p>
        </p:txBody>
      </p:sp>
      <p:sp>
        <p:nvSpPr>
          <p:cNvPr id="124" name="Texto"/>
          <p:cNvSpPr txBox="1"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1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Escribir una cita aquí"/>
          <p:cNvSpPr txBox="1"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Escribir una cita aquí</a:t>
            </a:r>
          </a:p>
        </p:txBody>
      </p:sp>
      <p:sp>
        <p:nvSpPr>
          <p:cNvPr id="133" name="Imagen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Juan López"/>
          <p:cNvSpPr txBox="1"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Juan López</a:t>
            </a:r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o del título"/>
          <p:cNvSpPr txBox="1">
            <a:spLocks noGrp="1"/>
          </p:cNvSpPr>
          <p:nvPr>
            <p:ph type="title"/>
          </p:nvPr>
        </p:nvSpPr>
        <p:spPr>
          <a:xfrm>
            <a:off x="650239" y="72831"/>
            <a:ext cx="11704322" cy="2604941"/>
          </a:xfrm>
          <a:prstGeom prst="rect">
            <a:avLst/>
          </a:prstGeom>
        </p:spPr>
        <p:txBody>
          <a:bodyPr lIns="65023" tIns="65023" rIns="65023" bIns="65023" anchor="ctr"/>
          <a:lstStyle>
            <a:lvl1pPr indent="484631" defTabSz="1300480">
              <a:lnSpc>
                <a:spcPct val="100000"/>
              </a:lnSpc>
              <a:spcBef>
                <a:spcPts val="0"/>
              </a:spcBef>
              <a:defRPr sz="5800" cap="none">
                <a:ln w="8769">
                  <a:solidFill>
                    <a:srgbClr val="365881"/>
                  </a:solidFill>
                </a:ln>
                <a:solidFill>
                  <a:srgbClr val="729CDC"/>
                </a:solidFill>
                <a:effectLst>
                  <a:outerShdw blurRad="25400" dist="26000" dir="145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729CDC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5" name="Nivel de texto 1…"/>
          <p:cNvSpPr txBox="1">
            <a:spLocks noGrp="1"/>
          </p:cNvSpPr>
          <p:nvPr>
            <p:ph type="body" idx="1"/>
          </p:nvPr>
        </p:nvSpPr>
        <p:spPr>
          <a:xfrm>
            <a:off x="650239" y="2677771"/>
            <a:ext cx="11704322" cy="7075829"/>
          </a:xfrm>
          <a:prstGeom prst="rect">
            <a:avLst/>
          </a:prstGeom>
        </p:spPr>
        <p:txBody>
          <a:bodyPr lIns="65023" tIns="65023" rIns="65023" bIns="65023"/>
          <a:lstStyle>
            <a:lvl1pPr marL="601675" indent="-537667" defTabSz="1300480">
              <a:spcBef>
                <a:spcPts val="1000"/>
              </a:spcBef>
              <a:buClr>
                <a:srgbClr val="4F81BD"/>
              </a:buClr>
              <a:buSzPct val="80000"/>
              <a:buFontTx/>
              <a:buChar char="⦿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998806" indent="-461596" defTabSz="1300480">
              <a:spcBef>
                <a:spcPts val="1000"/>
              </a:spcBef>
              <a:buClr>
                <a:srgbClr val="4F81BD"/>
              </a:buClr>
              <a:buSzPct val="95000"/>
              <a:buFontTx/>
              <a:buChar char="›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77874" indent="-400050" defTabSz="1300480">
              <a:spcBef>
                <a:spcPts val="1000"/>
              </a:spcBef>
              <a:buClr>
                <a:srgbClr val="4F81BD"/>
              </a:buClr>
              <a:buSzPct val="100000"/>
              <a:buFontTx/>
              <a:buChar char="●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02943" indent="-441655" defTabSz="1300480">
              <a:spcBef>
                <a:spcPts val="1000"/>
              </a:spcBef>
              <a:buClr>
                <a:srgbClr val="4F81BD"/>
              </a:buClr>
              <a:buSzPct val="100000"/>
              <a:buFontTx/>
              <a:buChar char="●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854788" indent="-464900" defTabSz="1300480">
              <a:spcBef>
                <a:spcPts val="1000"/>
              </a:spcBef>
              <a:buClr>
                <a:srgbClr val="4F81BD"/>
              </a:buClr>
              <a:buSzPct val="100000"/>
              <a:buFontTx/>
              <a:buChar char="●"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0793983" y="9294537"/>
            <a:ext cx="715265" cy="352001"/>
          </a:xfrm>
          <a:prstGeom prst="rect">
            <a:avLst/>
          </a:prstGeom>
        </p:spPr>
        <p:txBody>
          <a:bodyPr wrap="square" lIns="65023" tIns="65023" rIns="65023" bIns="65023" anchor="b"/>
          <a:lstStyle>
            <a:lvl1pPr algn="ctr" defTabSz="1300480">
              <a:lnSpc>
                <a:spcPct val="100000"/>
              </a:lnSpc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defTabSz="1300480">
              <a:lnSpc>
                <a:spcPct val="100000"/>
              </a:lnSpc>
              <a:defRPr sz="16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80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ínea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exto del título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Texto del título</a:t>
            </a:r>
          </a:p>
        </p:txBody>
      </p:sp>
      <p:sp>
        <p:nvSpPr>
          <p:cNvPr id="2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o del título"/>
          <p:cNvSpPr txBox="1"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lnSpc>
                <a:spcPct val="100000"/>
              </a:lnSpc>
              <a:spcBef>
                <a:spcPts val="0"/>
              </a:spcBef>
              <a:defRPr sz="6200" cap="none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spcBef>
                <a:spcPts val="1000"/>
              </a:spcBef>
              <a:buClrTx/>
              <a:buSzTx/>
              <a:buFontTx/>
              <a:buNone/>
              <a:defRPr sz="44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defTabSz="1300480">
              <a:lnSpc>
                <a:spcPct val="100000"/>
              </a:lnSpc>
              <a:defRPr sz="16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ínea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exto del título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Texto del título</a:t>
            </a:r>
          </a:p>
        </p:txBody>
      </p:sp>
      <p:sp>
        <p:nvSpPr>
          <p:cNvPr id="3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o del título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Texto del título</a:t>
            </a:r>
          </a:p>
        </p:txBody>
      </p:sp>
      <p:sp>
        <p:nvSpPr>
          <p:cNvPr id="4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ínea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exto del título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Texto del título</a:t>
            </a:r>
          </a:p>
        </p:txBody>
      </p:sp>
      <p:sp>
        <p:nvSpPr>
          <p:cNvPr id="5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o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63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o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o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3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o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92" name="Imagen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exto del título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ínea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xmlns:p14="http://schemas.microsoft.com/office/powerpoint/2010/main"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5" Type="http://schemas.openxmlformats.org/officeDocument/2006/relationships/image" Target="../media/image3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4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osmoeducando"/>
          <p:cNvSpPr txBox="1">
            <a:spLocks noGrp="1"/>
          </p:cNvSpPr>
          <p:nvPr>
            <p:ph type="title"/>
          </p:nvPr>
        </p:nvSpPr>
        <p:spPr>
          <a:xfrm>
            <a:off x="618693" y="2238413"/>
            <a:ext cx="8875802" cy="1157933"/>
          </a:xfrm>
          <a:prstGeom prst="rect">
            <a:avLst/>
          </a:prstGeom>
        </p:spPr>
        <p:txBody>
          <a:bodyPr lIns="50800" tIns="50800" rIns="50800" bIns="50800" anchor="t"/>
          <a:lstStyle>
            <a:lvl1pPr indent="0" defTabSz="233679">
              <a:lnSpc>
                <a:spcPct val="80000"/>
              </a:lnSpc>
              <a:defRPr sz="6520" b="1" cap="all">
                <a:ln>
                  <a:noFill/>
                </a:ln>
                <a:solidFill>
                  <a:srgbClr val="FFFFFF"/>
                </a:solidFill>
                <a:effectLst>
                  <a:outerShdw blurRad="5080" dist="25400" dir="1920000" rotWithShape="0">
                    <a:srgbClr val="000000"/>
                  </a:outerShdw>
                </a:effectLst>
                <a:uFillTx/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Cosmoeducando</a:t>
            </a:r>
          </a:p>
        </p:txBody>
      </p:sp>
      <p:sp>
        <p:nvSpPr>
          <p:cNvPr id="211" name="Con el Sol"/>
          <p:cNvSpPr txBox="1">
            <a:spLocks noGrp="1"/>
          </p:cNvSpPr>
          <p:nvPr>
            <p:ph type="body" sz="quarter" idx="1"/>
          </p:nvPr>
        </p:nvSpPr>
        <p:spPr>
          <a:xfrm>
            <a:off x="625374" y="3697746"/>
            <a:ext cx="10273260" cy="972126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defTabSz="584200">
              <a:lnSpc>
                <a:spcPct val="80000"/>
              </a:lnSpc>
              <a:spcBef>
                <a:spcPts val="2300"/>
              </a:spcBef>
              <a:buClrTx/>
              <a:buSzTx/>
              <a:buNone/>
              <a:defRPr sz="5000" b="1" cap="all">
                <a:solidFill>
                  <a:srgbClr val="FFFFFF"/>
                </a:solidFill>
                <a:effectLst>
                  <a:outerShdw blurRad="12700" dist="38100" dir="7200000" rotWithShape="0">
                    <a:srgbClr val="000000"/>
                  </a:outerShdw>
                </a:effectLst>
                <a:uFillTx/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_tradnl" dirty="0" smtClean="0"/>
              <a:t>Evoluci</a:t>
            </a:r>
            <a:r>
              <a:rPr lang="es-ES_tradnl" dirty="0" smtClean="0"/>
              <a:t>ón estelar</a:t>
            </a:r>
            <a:endParaRPr dirty="0"/>
          </a:p>
        </p:txBody>
      </p:sp>
      <p:pic>
        <p:nvPicPr>
          <p:cNvPr id="213" name="logo_iac_1_tinta_fondo_oscuro_500x500_trans.png" descr="logo_iac_1_tinta_fondo_oscuro_500x500_tran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4883" y="8674265"/>
            <a:ext cx="972126" cy="97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encabezado1.jpg" descr="encabezado1.jpg"/>
          <p:cNvPicPr>
            <a:picLocks noChangeAspect="1"/>
          </p:cNvPicPr>
          <p:nvPr/>
        </p:nvPicPr>
        <p:blipFill>
          <a:blip r:embed="rId4">
            <a:extLst/>
          </a:blip>
          <a:srcRect l="34881"/>
          <a:stretch>
            <a:fillRect/>
          </a:stretch>
        </p:blipFill>
        <p:spPr>
          <a:xfrm>
            <a:off x="11295915" y="8803885"/>
            <a:ext cx="1511071" cy="753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logo_blanco.png" descr="logo_blanc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27009" y="-30226"/>
            <a:ext cx="2589668" cy="1883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fdcan_semi_horiz_blanco_925x350_trans.png" descr="fdcan_semi_horiz_blanco_925x350_tran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75400" y="8879236"/>
            <a:ext cx="1791187" cy="677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medi_blanco_763x450_trans.png" descr="medi_blanco_763x450_tran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43613" y="8674265"/>
            <a:ext cx="1441479" cy="853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Co-branding Tenerife2030+TFInnova_Blanco.png" descr="Co-branding Tenerife2030+TFInnova_Blanco.png"/>
          <p:cNvPicPr>
            <a:picLocks noChangeAspect="1"/>
          </p:cNvPicPr>
          <p:nvPr/>
        </p:nvPicPr>
        <p:blipFill rotWithShape="1">
          <a:blip r:embed="rId8">
            <a:extLst/>
          </a:blip>
          <a:srcRect l="34334"/>
          <a:stretch/>
        </p:blipFill>
        <p:spPr>
          <a:xfrm>
            <a:off x="188925" y="8674265"/>
            <a:ext cx="2522220" cy="920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 descr="CEUCD color 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95" y="8803885"/>
            <a:ext cx="2209800" cy="7040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ángulo"/>
          <p:cNvSpPr/>
          <p:nvPr/>
        </p:nvSpPr>
        <p:spPr>
          <a:xfrm>
            <a:off x="6553343" y="1409008"/>
            <a:ext cx="5771659" cy="405299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pic>
        <p:nvPicPr>
          <p:cNvPr id="365" name="main-qimg-f9bc312e4d114e9e32a62714c36580aa.png" descr="main-qimg-f9bc312e4d114e9e32a62714c36580aa.png"/>
          <p:cNvPicPr>
            <a:picLocks noChangeAspect="1"/>
          </p:cNvPicPr>
          <p:nvPr/>
        </p:nvPicPr>
        <p:blipFill>
          <a:blip r:embed="rId2">
            <a:extLst/>
          </a:blip>
          <a:srcRect t="4082" r="2179"/>
          <a:stretch>
            <a:fillRect/>
          </a:stretch>
        </p:blipFill>
        <p:spPr>
          <a:xfrm>
            <a:off x="6679823" y="1821561"/>
            <a:ext cx="5518527" cy="356829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Conociendo nUestro Sol"/>
          <p:cNvSpPr txBox="1"/>
          <p:nvPr/>
        </p:nvSpPr>
        <p:spPr>
          <a:xfrm>
            <a:off x="379154" y="424358"/>
            <a:ext cx="6125137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es-ES_tradnl" dirty="0" smtClean="0"/>
              <a:t>La Luz de Las estrellas</a:t>
            </a:r>
            <a:endParaRPr dirty="0"/>
          </a:p>
        </p:txBody>
      </p:sp>
      <p:sp>
        <p:nvSpPr>
          <p:cNvPr id="367" name="¿Cómo es la luz que recibimos del Sol?…"/>
          <p:cNvSpPr/>
          <p:nvPr/>
        </p:nvSpPr>
        <p:spPr>
          <a:xfrm>
            <a:off x="379154" y="1266239"/>
            <a:ext cx="5188397" cy="3303604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just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700" dirty="0"/>
              <a:t>¿Cómo es la luz que recibimos del Sol?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700" dirty="0"/>
          </a:p>
          <a:p>
            <a:pPr>
              <a:lnSpc>
                <a:spcPct val="120000"/>
              </a:lnSpc>
              <a:spcBef>
                <a:spcPts val="0"/>
              </a:spcBef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700" dirty="0"/>
              <a:t>La mayor parte es lo que llamamos </a:t>
            </a:r>
            <a:r>
              <a:rPr sz="1700" b="1" dirty="0"/>
              <a:t>luz visible</a:t>
            </a:r>
            <a:r>
              <a:rPr sz="1700" dirty="0"/>
              <a:t>, la que nuestros ojos humanos se han adaptados biologicamente para “ver”.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700" dirty="0"/>
          </a:p>
          <a:p>
            <a:pPr>
              <a:lnSpc>
                <a:spcPct val="120000"/>
              </a:lnSpc>
              <a:spcBef>
                <a:spcPts val="0"/>
              </a:spcBef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700" dirty="0"/>
              <a:t>Hay animales que pueden ver en Ultravioleta (ratones, abejas, gatos) o Infrarrojo (peces, serpientes), ya que también nos llega radiación de ese tipo del Sol. </a:t>
            </a:r>
          </a:p>
        </p:txBody>
      </p:sp>
      <p:pic>
        <p:nvPicPr>
          <p:cNvPr id="368" name="eyes_thumb[2].png" descr="eyes_thumb[2]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1599" y="5864887"/>
            <a:ext cx="4711033" cy="327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ventana-atmosferica-5.jpg" descr="ventana-atmosferica-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700" y="4635500"/>
            <a:ext cx="8890000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logo_blanco.png" descr="logo_blanc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otw1904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84" y="1906327"/>
            <a:ext cx="5917201" cy="7396503"/>
          </a:xfrm>
          <a:prstGeom prst="rect">
            <a:avLst/>
          </a:prstGeom>
        </p:spPr>
      </p:pic>
      <p:pic>
        <p:nvPicPr>
          <p:cNvPr id="7" name="4 Imagen" descr="SolarNebula.jpg">
            <a:extLst>
              <a:ext uri="{FF2B5EF4-FFF2-40B4-BE49-F238E27FC236}">
                <a16:creationId xmlns="" xmlns:a16="http://schemas.microsoft.com/office/drawing/2014/main" id="{CDE679C1-6C70-4D45-AE8A-3B4A92A5C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46" y="43004"/>
            <a:ext cx="6129122" cy="664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 descr="Captura de pantalla 2021-01-27 a las 11.45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6" y="6717180"/>
            <a:ext cx="5923485" cy="302154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67666" y="9373382"/>
            <a:ext cx="3826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10000"/>
                    <a:lumOff val="9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vimeo.com</a:t>
            </a:r>
            <a:r>
              <a:rPr lang="en-US" dirty="0">
                <a:solidFill>
                  <a:schemeClr val="bg1">
                    <a:lumMod val="10000"/>
                    <a:lumOff val="90000"/>
                  </a:schemeClr>
                </a:solidFill>
              </a:rPr>
              <a:t>/232842454</a:t>
            </a:r>
            <a:endParaRPr lang="es-ES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9" name="Conociendo nUestro Sol"/>
          <p:cNvSpPr txBox="1"/>
          <p:nvPr/>
        </p:nvSpPr>
        <p:spPr>
          <a:xfrm>
            <a:off x="6773828" y="371444"/>
            <a:ext cx="6125137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es-ES_tradnl" dirty="0" smtClean="0"/>
              <a:t>¿C</a:t>
            </a:r>
            <a:r>
              <a:rPr lang="es-ES_tradnl" dirty="0" smtClean="0"/>
              <a:t>ómo se forman </a:t>
            </a:r>
            <a:r>
              <a:rPr lang="es-ES_tradnl" dirty="0" smtClean="0"/>
              <a:t>Las estrellas?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921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olar_Life_Cycle_spa.svg.png" descr="Solar_Life_Cycle_spa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399" y="1333500"/>
            <a:ext cx="12192002" cy="3022243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Conociendo nUestro Sol"/>
          <p:cNvSpPr txBox="1"/>
          <p:nvPr/>
        </p:nvSpPr>
        <p:spPr>
          <a:xfrm>
            <a:off x="-644461" y="424358"/>
            <a:ext cx="6769598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Conociendo nUestro Sol</a:t>
            </a:r>
          </a:p>
        </p:txBody>
      </p:sp>
      <p:sp>
        <p:nvSpPr>
          <p:cNvPr id="343" name="¿Cómo de viejo es el Sol? ¿Cuánto le queda por vivir?…"/>
          <p:cNvSpPr/>
          <p:nvPr/>
        </p:nvSpPr>
        <p:spPr>
          <a:xfrm>
            <a:off x="341054" y="4708519"/>
            <a:ext cx="5848863" cy="4844145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¿Cómo de viejo es el Sol? ¿Cuánto le queda por vivir?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900" dirty="0"/>
              <a:t>Pero mucho antes de eso, en unos mil millones de años, el brillo del Sol aumentará un 10%.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900"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900" dirty="0"/>
              <a:t>El exceso de calor hará que el agua se evapore más y acabe en la atmósfera, lo que actuará como gas de efecto invernadero y atrapará aún más calor, acelerando la evaporación.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900"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900" dirty="0"/>
              <a:t>Llegará un momento en el que el proceso drene completamente el agua del planeta.</a:t>
            </a:r>
          </a:p>
        </p:txBody>
      </p:sp>
      <p:pic>
        <p:nvPicPr>
          <p:cNvPr id="344" name="ivzsijz0jf0v6mc6btcu.jpg" descr="ivzsijz0jf0v6mc6btcu.jpg"/>
          <p:cNvPicPr>
            <a:picLocks noChangeAspect="1"/>
          </p:cNvPicPr>
          <p:nvPr/>
        </p:nvPicPr>
        <p:blipFill>
          <a:blip r:embed="rId3">
            <a:extLst/>
          </a:blip>
          <a:srcRect r="28493"/>
          <a:stretch>
            <a:fillRect/>
          </a:stretch>
        </p:blipFill>
        <p:spPr>
          <a:xfrm>
            <a:off x="6495691" y="5555863"/>
            <a:ext cx="6279239" cy="3391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logo_blanco.png" descr="logo_blanc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0f469ec18b31d4e9dae30726d65ab081.jpg" descr="0f469ec18b31d4e9dae30726d65ab08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4674" y="1068348"/>
            <a:ext cx="6157977" cy="615797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Conociendo nUestro Sol"/>
          <p:cNvSpPr txBox="1"/>
          <p:nvPr/>
        </p:nvSpPr>
        <p:spPr>
          <a:xfrm>
            <a:off x="43499" y="424358"/>
            <a:ext cx="6769598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_tradnl" dirty="0" smtClean="0"/>
              <a:t>¿Son todas las estrellas iguales?</a:t>
            </a:r>
            <a:endParaRPr dirty="0"/>
          </a:p>
        </p:txBody>
      </p:sp>
      <p:sp>
        <p:nvSpPr>
          <p:cNvPr id="307" name="¿Otra estrellas son igual de grande que el Sol?…"/>
          <p:cNvSpPr/>
          <p:nvPr/>
        </p:nvSpPr>
        <p:spPr>
          <a:xfrm>
            <a:off x="395972" y="1261892"/>
            <a:ext cx="5901368" cy="4591038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20000"/>
              </a:lnSpc>
              <a:spcBef>
                <a:spcPts val="0"/>
              </a:spcBef>
              <a:defRPr sz="1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 smtClean="0"/>
              <a:t>El </a:t>
            </a:r>
            <a:r>
              <a:rPr sz="2200" dirty="0"/>
              <a:t>Sol es una estrella intermedia, hay estrellas que son mucho más grandes (y también más pequeñas).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1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200" dirty="0"/>
          </a:p>
          <a:p>
            <a:pPr>
              <a:lnSpc>
                <a:spcPct val="120000"/>
              </a:lnSpc>
              <a:spcBef>
                <a:spcPts val="0"/>
              </a:spcBef>
              <a:defRPr sz="1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/>
              <a:t>Las gigantes rojas pueden alcanzar tamaños espectaculares, como Betelgeuse, en la constelación de Orión. Tiene un tamaño similar a la órbita de Júpiter (800 millones de km).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</p:txBody>
      </p:sp>
      <p:pic>
        <p:nvPicPr>
          <p:cNvPr id="308" name="Betelgeuses Size.mp4" descr="Betelgeuses Siz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852930"/>
            <a:ext cx="7196959" cy="3900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logo_blanco.png" descr="logo_blanc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03653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6" fill="hold"/>
                                        <p:tgtEl>
                                          <p:spTgt spid="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onociendo nUestro Sol"/>
          <p:cNvSpPr txBox="1"/>
          <p:nvPr/>
        </p:nvSpPr>
        <p:spPr>
          <a:xfrm>
            <a:off x="-644461" y="424358"/>
            <a:ext cx="6769598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Conociendo nUestro Sol</a:t>
            </a:r>
          </a:p>
        </p:txBody>
      </p:sp>
      <p:pic>
        <p:nvPicPr>
          <p:cNvPr id="309" name="logo_blanco.png" descr="logo_blanc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ttps://www.youtube.com/watch?v=GoW8Tf7hTGA"/>
          <p:cNvSpPr txBox="1"/>
          <p:nvPr/>
        </p:nvSpPr>
        <p:spPr>
          <a:xfrm>
            <a:off x="6382054" y="9145356"/>
            <a:ext cx="548731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i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/>
              <a:t>https://www.youtube.com/watch?v=GoW8Tf7hTGA</a:t>
            </a:r>
          </a:p>
        </p:txBody>
      </p:sp>
      <p:pic>
        <p:nvPicPr>
          <p:cNvPr id="2" name="Star Size Comparison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46" y="1068348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25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4CCCF63-8F4C-AC4D-AD13-A104C8F9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3141507" cy="975360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5361551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stars_lifecycle_fu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91" y="0"/>
            <a:ext cx="1402930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08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78204" y="416297"/>
            <a:ext cx="4796753" cy="1854865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es-ES" sz="4600" dirty="0">
                <a:latin typeface="Cambria"/>
                <a:cs typeface="Cambria"/>
              </a:rPr>
              <a:t>Las Pléyades</a:t>
            </a:r>
          </a:p>
          <a:p>
            <a:r>
              <a:rPr lang="es-ES" sz="4600" dirty="0">
                <a:latin typeface="Cambria"/>
                <a:cs typeface="Cambria"/>
              </a:rPr>
              <a:t>440 años-luz</a:t>
            </a:r>
            <a:endParaRPr lang="es-ES" sz="4600" dirty="0">
              <a:latin typeface="Cambria"/>
              <a:cs typeface="Cambria"/>
            </a:endParaRPr>
          </a:p>
        </p:txBody>
      </p:sp>
      <p:pic>
        <p:nvPicPr>
          <p:cNvPr id="2" name="Imagen 1" descr="Captura de pantalla 2021-01-27 a las 9.51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5" y="-13559"/>
            <a:ext cx="13016355" cy="97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rab_Nebul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20" y="1940130"/>
            <a:ext cx="7705180" cy="7705180"/>
          </a:xfrm>
          <a:prstGeom prst="rect">
            <a:avLst/>
          </a:prstGeom>
        </p:spPr>
      </p:pic>
      <p:pic>
        <p:nvPicPr>
          <p:cNvPr id="4" name="Imagen 3" descr="Jocelyn-Bell-Burnell-870x8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51378" cy="475137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51379" y="506692"/>
            <a:ext cx="7896219" cy="831681"/>
          </a:xfrm>
          <a:prstGeom prst="rect">
            <a:avLst/>
          </a:prstGeom>
          <a:solidFill>
            <a:srgbClr val="000000"/>
          </a:solidFill>
        </p:spPr>
        <p:txBody>
          <a:bodyPr wrap="square" lIns="130046" tIns="65023" rIns="130046" bIns="65023">
            <a:spAutoFit/>
          </a:bodyPr>
          <a:lstStyle/>
          <a:p>
            <a:r>
              <a:rPr lang="es-ES" sz="4600" dirty="0">
                <a:solidFill>
                  <a:srgbClr val="FEE09A"/>
                </a:solidFill>
                <a:latin typeface="Cambria"/>
                <a:cs typeface="Cambria"/>
              </a:rPr>
              <a:t>Supernovas &amp; Púlsares </a:t>
            </a:r>
            <a:endParaRPr lang="es-ES" sz="4600" dirty="0">
              <a:solidFill>
                <a:srgbClr val="FEE09A"/>
              </a:solidFill>
              <a:latin typeface="Cambria"/>
              <a:cs typeface="Cambria"/>
            </a:endParaRPr>
          </a:p>
        </p:txBody>
      </p:sp>
      <p:pic>
        <p:nvPicPr>
          <p:cNvPr id="6" name="Imagen 5" descr="pulsar-graph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10" y="4751379"/>
            <a:ext cx="3869087" cy="500401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532016" y="4135521"/>
            <a:ext cx="2112700" cy="569045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es-ES" sz="2800" dirty="0">
                <a:latin typeface="Cambria"/>
                <a:cs typeface="Cambria"/>
              </a:rPr>
              <a:t>Jocelyn Bell</a:t>
            </a:r>
            <a:endParaRPr lang="es-ES" sz="2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926014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o1629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558" y="-8457"/>
            <a:ext cx="6319171" cy="641297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" name="Picture 3" descr="New_shot_of_Proxima_Centauri,_our_nearest_neighbo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133214" cy="534991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Picture 4" descr="082416_TO_proxima_centauri_ma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" y="5371346"/>
            <a:ext cx="8192910" cy="438225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Rectángulo 8"/>
          <p:cNvSpPr/>
          <p:nvPr/>
        </p:nvSpPr>
        <p:spPr>
          <a:xfrm>
            <a:off x="8711569" y="7210759"/>
            <a:ext cx="3976041" cy="1854865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es-ES" sz="4600" dirty="0">
                <a:latin typeface="Cambria"/>
                <a:cs typeface="Cambria"/>
              </a:rPr>
              <a:t>4,2 años-luz, </a:t>
            </a:r>
          </a:p>
          <a:p>
            <a:r>
              <a:rPr lang="es-ES" sz="4600" dirty="0">
                <a:latin typeface="Cambria"/>
                <a:cs typeface="Cambria"/>
              </a:rPr>
              <a:t>~80.000 años</a:t>
            </a:r>
            <a:endParaRPr lang="es-ES" sz="4600" dirty="0">
              <a:latin typeface="Cambria"/>
              <a:cs typeface="Cambria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78204" y="459301"/>
            <a:ext cx="4796753" cy="831681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es-ES" sz="4600" dirty="0">
                <a:latin typeface="Cambria"/>
                <a:cs typeface="Cambria"/>
              </a:rPr>
              <a:t>Próxima </a:t>
            </a:r>
            <a:r>
              <a:rPr lang="es-ES" sz="4600" dirty="0" err="1">
                <a:latin typeface="Cambria"/>
                <a:cs typeface="Cambria"/>
              </a:rPr>
              <a:t>Centauri</a:t>
            </a:r>
            <a:endParaRPr lang="es-ES" sz="4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769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Captura de pantalla 2017-02-19 a las 21.31.11.png" descr="Captura de pantalla 2017-02-19 a las 21.31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5535" y="1685007"/>
            <a:ext cx="7307060" cy="7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¿Cómo de grande crees que es el Sol?…"/>
          <p:cNvSpPr/>
          <p:nvPr/>
        </p:nvSpPr>
        <p:spPr>
          <a:xfrm>
            <a:off x="287312" y="1375649"/>
            <a:ext cx="5801620" cy="4041398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¿Cómo de grande crees que es el Sol?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El tamaño real del Sol es de 1,4 millones de km (en diámetro).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¡¡Esto equivale a 108 Tierra alineadas a lo largo del disco solar!!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¡En volumen equivale a 1.303.782 veces el volumen de la Tierra!</a:t>
            </a:r>
          </a:p>
        </p:txBody>
      </p:sp>
      <p:sp>
        <p:nvSpPr>
          <p:cNvPr id="291" name="Conociendo nUestro Sol"/>
          <p:cNvSpPr txBox="1"/>
          <p:nvPr/>
        </p:nvSpPr>
        <p:spPr>
          <a:xfrm>
            <a:off x="-644461" y="424358"/>
            <a:ext cx="6769598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Conociendo nUestro Sol</a:t>
            </a:r>
          </a:p>
        </p:txBody>
      </p:sp>
      <p:pic>
        <p:nvPicPr>
          <p:cNvPr id="292" name="tierras-dentro-de-un-sol-770x583.jpg" descr="tierras-dentro-de-un-sol-770x58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793" y="5650463"/>
            <a:ext cx="5258657" cy="3981555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</p:spPr>
      </p:pic>
      <p:pic>
        <p:nvPicPr>
          <p:cNvPr id="293" name="logo_blanco.png" descr="logo_blanc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olar_Life_Cycle_spa.svg.png" descr="Solar_Life_Cycle_spa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399" y="1333500"/>
            <a:ext cx="12192002" cy="3022243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Conociendo nUestro Sol"/>
          <p:cNvSpPr txBox="1"/>
          <p:nvPr/>
        </p:nvSpPr>
        <p:spPr>
          <a:xfrm>
            <a:off x="-468061" y="424358"/>
            <a:ext cx="6769598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_tradnl" dirty="0" smtClean="0"/>
              <a:t>¿C</a:t>
            </a:r>
            <a:r>
              <a:rPr lang="es-ES_tradnl" dirty="0" smtClean="0"/>
              <a:t>ómo viven las estrellas?</a:t>
            </a:r>
            <a:endParaRPr dirty="0"/>
          </a:p>
        </p:txBody>
      </p:sp>
      <p:sp>
        <p:nvSpPr>
          <p:cNvPr id="333" name="¿Cómo de viejo es el Sol? ¿Cuánto le queda por vivir?…"/>
          <p:cNvSpPr/>
          <p:nvPr/>
        </p:nvSpPr>
        <p:spPr>
          <a:xfrm>
            <a:off x="277554" y="5288100"/>
            <a:ext cx="5848748" cy="4092613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¿Cómo de viejo es el Sol? ¿Cuánto le queda por vivir?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El Sol nació aproximadamente hace 4.500 millones de años, de una nube de polvo y gas gigantesca.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En otros 5.000 millones de años se convertirá en una gigante roja, debido a cambios físicos en su interior.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</p:txBody>
      </p:sp>
      <p:pic>
        <p:nvPicPr>
          <p:cNvPr id="334" name="el-sol-como-gigante-roja.png" descr="el-sol-como-gigante-roja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6826036" y="4558744"/>
            <a:ext cx="5899663" cy="513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Captura de pantalla 2018-10-09 a las 16.36.30.png" descr="Captura de pantalla 2018-10-09 a las 16.36.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271" y="4645443"/>
            <a:ext cx="6712765" cy="43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logo_blanco.png" descr="logo_blanc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Rotación del Sol"/>
          <p:cNvSpPr txBox="1"/>
          <p:nvPr/>
        </p:nvSpPr>
        <p:spPr>
          <a:xfrm>
            <a:off x="201346" y="388405"/>
            <a:ext cx="4500465" cy="569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ctr" defTabSz="233679">
              <a:spcBef>
                <a:spcPts val="1100"/>
              </a:spcBef>
              <a:defRPr sz="3200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es-ES_tradnl" dirty="0" smtClean="0"/>
              <a:t>STAR IN A BOX</a:t>
            </a:r>
            <a:endParaRPr dirty="0"/>
          </a:p>
        </p:txBody>
      </p:sp>
      <p:pic>
        <p:nvPicPr>
          <p:cNvPr id="524" name="logo_blanco.png" descr="logo_blanc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 descr="Captura de pantalla 2021-01-27 a las 9.42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6" y="2813401"/>
            <a:ext cx="8024996" cy="4976540"/>
          </a:xfrm>
          <a:prstGeom prst="rect">
            <a:avLst/>
          </a:prstGeom>
        </p:spPr>
      </p:pic>
      <p:pic>
        <p:nvPicPr>
          <p:cNvPr id="3" name="Imagen 2" descr="Captura de pantalla 2021-01-27 a las 9.43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65" y="5662477"/>
            <a:ext cx="6554881" cy="3826559"/>
          </a:xfrm>
          <a:prstGeom prst="rect">
            <a:avLst/>
          </a:prstGeom>
        </p:spPr>
      </p:pic>
      <p:pic>
        <p:nvPicPr>
          <p:cNvPr id="4" name="Imagen 3" descr="Captura de pantalla 2021-01-27 a las 9.44.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13" y="1492215"/>
            <a:ext cx="5062567" cy="38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10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onociendo nUestro Sol"/>
          <p:cNvSpPr txBox="1"/>
          <p:nvPr/>
        </p:nvSpPr>
        <p:spPr>
          <a:xfrm>
            <a:off x="-619061" y="424358"/>
            <a:ext cx="6769598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Conociendo nUestro Sol</a:t>
            </a:r>
          </a:p>
        </p:txBody>
      </p:sp>
      <p:pic>
        <p:nvPicPr>
          <p:cNvPr id="312" name="distania-de-la-tierra-al-sol.jpg" descr="distania-de-la-tierra-al-s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3079750"/>
            <a:ext cx="10160000" cy="575310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¿Cómo de lejos está el Sol?…"/>
          <p:cNvSpPr/>
          <p:nvPr/>
        </p:nvSpPr>
        <p:spPr>
          <a:xfrm>
            <a:off x="6513254" y="1387146"/>
            <a:ext cx="6110934" cy="2985529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¿Cómo de lejos está el </a:t>
            </a:r>
            <a:r>
              <a:rPr dirty="0" smtClean="0"/>
              <a:t>Sol</a:t>
            </a:r>
            <a:r>
              <a:rPr lang="es-ES_tradnl" dirty="0" smtClean="0"/>
              <a:t> de </a:t>
            </a:r>
            <a:r>
              <a:rPr lang="es-ES_tradnl" dirty="0"/>
              <a:t>nosotros</a:t>
            </a:r>
            <a:r>
              <a:rPr dirty="0" smtClean="0"/>
              <a:t>?</a:t>
            </a:r>
            <a:endParaRPr dirty="0"/>
          </a:p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El Sol se situa a 150 millones de km de nosotros.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Esta distancia la definimos como una Unidad Astronómica  (UA).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</p:txBody>
      </p:sp>
      <p:pic>
        <p:nvPicPr>
          <p:cNvPr id="314" name="logo_blanco.png" descr="logo_blanc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onociendo nUestro Sol"/>
          <p:cNvSpPr txBox="1"/>
          <p:nvPr/>
        </p:nvSpPr>
        <p:spPr>
          <a:xfrm>
            <a:off x="-619061" y="424358"/>
            <a:ext cx="6769598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Conociendo nUestro Sol</a:t>
            </a:r>
          </a:p>
        </p:txBody>
      </p:sp>
      <p:pic>
        <p:nvPicPr>
          <p:cNvPr id="317" name="distania-de-la-tierra-al-sol.jpg" descr="distania-de-la-tierra-al-s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3079750"/>
            <a:ext cx="10160000" cy="57531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¿Cómo de lejos está el Sol del nosotros?…"/>
          <p:cNvSpPr/>
          <p:nvPr/>
        </p:nvSpPr>
        <p:spPr>
          <a:xfrm>
            <a:off x="6513254" y="1387146"/>
            <a:ext cx="6110934" cy="1889857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¿Cómo de lejos está el Sol </a:t>
            </a:r>
            <a:r>
              <a:rPr dirty="0" smtClean="0"/>
              <a:t>de </a:t>
            </a:r>
            <a:r>
              <a:rPr dirty="0"/>
              <a:t>nosotros?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En avión a </a:t>
            </a:r>
            <a:r>
              <a:rPr dirty="0" smtClean="0"/>
              <a:t>900</a:t>
            </a:r>
            <a:r>
              <a:rPr lang="es-ES_tradnl" dirty="0" smtClean="0"/>
              <a:t> </a:t>
            </a:r>
            <a:r>
              <a:rPr dirty="0" smtClean="0"/>
              <a:t>km</a:t>
            </a:r>
            <a:r>
              <a:rPr dirty="0"/>
              <a:t>/h tardaríamos ~ 19 años en llegar. </a:t>
            </a:r>
          </a:p>
        </p:txBody>
      </p:sp>
      <p:pic>
        <p:nvPicPr>
          <p:cNvPr id="319" name="avião-post edu.png" descr="avião-post ed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3920" y="3390483"/>
            <a:ext cx="2060933" cy="1273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Novo-Combustivel-para-Foguetes-2.jpg" descr="Novo-Combustivel-para-Foguetes-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0467" y="5084187"/>
            <a:ext cx="2325634" cy="174422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¿Cómo de lejos está el Sol del nosotros?…"/>
          <p:cNvSpPr/>
          <p:nvPr/>
        </p:nvSpPr>
        <p:spPr>
          <a:xfrm>
            <a:off x="6513254" y="1387146"/>
            <a:ext cx="6110934" cy="1889857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¿Cómo de lejos está el Sol </a:t>
            </a:r>
            <a:r>
              <a:rPr dirty="0" smtClean="0"/>
              <a:t>de </a:t>
            </a:r>
            <a:r>
              <a:rPr dirty="0"/>
              <a:t>nosotros?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cohete</a:t>
            </a:r>
            <a:r>
              <a:rPr dirty="0"/>
              <a:t> </a:t>
            </a:r>
            <a:r>
              <a:rPr dirty="0" err="1"/>
              <a:t>espacial</a:t>
            </a:r>
            <a:r>
              <a:rPr dirty="0"/>
              <a:t> a 60.000 km/h </a:t>
            </a:r>
            <a:r>
              <a:rPr dirty="0" err="1"/>
              <a:t>tardaríamos</a:t>
            </a:r>
            <a:r>
              <a:rPr dirty="0"/>
              <a:t> ~ 100 </a:t>
            </a:r>
            <a:r>
              <a:rPr dirty="0" err="1"/>
              <a:t>días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llegar</a:t>
            </a:r>
            <a:r>
              <a:rPr dirty="0"/>
              <a:t>. </a:t>
            </a:r>
          </a:p>
        </p:txBody>
      </p:sp>
      <p:pic>
        <p:nvPicPr>
          <p:cNvPr id="322" name="logo_blanco.png" descr="logo_blanc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505192" y="620795"/>
            <a:ext cx="12453562" cy="652592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pic>
        <p:nvPicPr>
          <p:cNvPr id="43009" name="Imagen 13" descr="encabezad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41" y="182881"/>
            <a:ext cx="1867183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Imagen 11" descr="encabezad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69335"/>
            <a:ext cx="1528516" cy="138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CuadroTexto 7"/>
          <p:cNvSpPr txBox="1">
            <a:spLocks noChangeArrowheads="1"/>
          </p:cNvSpPr>
          <p:nvPr/>
        </p:nvSpPr>
        <p:spPr bwMode="auto">
          <a:xfrm>
            <a:off x="690880" y="1855894"/>
            <a:ext cx="3573271" cy="183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650230" hangingPunct="1"/>
            <a:r>
              <a:rPr lang="es-ES" sz="3400">
                <a:solidFill>
                  <a:srgbClr val="FFFFFF"/>
                </a:solidFill>
              </a:rPr>
              <a:t>El Sol…</a:t>
            </a:r>
            <a:endParaRPr lang="es-ES" sz="1100">
              <a:solidFill>
                <a:srgbClr val="FFFFFF"/>
              </a:solidFill>
            </a:endParaRPr>
          </a:p>
          <a:p>
            <a:pPr defTabSz="650230" hangingPunct="1"/>
            <a:endParaRPr lang="es-ES" sz="1100">
              <a:solidFill>
                <a:srgbClr val="FFFFFF"/>
              </a:solidFill>
            </a:endParaRPr>
          </a:p>
          <a:p>
            <a:pPr defTabSz="650230" hangingPunct="1"/>
            <a:r>
              <a:rPr lang="es-ES" sz="2600">
                <a:solidFill>
                  <a:srgbClr val="FFFFFF"/>
                </a:solidFill>
              </a:rPr>
              <a:t>…la estrella más cercana</a:t>
            </a:r>
          </a:p>
        </p:txBody>
      </p:sp>
      <p:sp>
        <p:nvSpPr>
          <p:cNvPr id="3" name="Rectángulo 2"/>
          <p:cNvSpPr>
            <a:spLocks noChangeArrowheads="1"/>
          </p:cNvSpPr>
          <p:nvPr/>
        </p:nvSpPr>
        <p:spPr bwMode="auto">
          <a:xfrm>
            <a:off x="2912534" y="8556438"/>
            <a:ext cx="3375378" cy="9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defTabSz="650230" hangingPunct="1"/>
            <a:r>
              <a:rPr lang="es-ES_tradnl" sz="1700" dirty="0">
                <a:solidFill>
                  <a:srgbClr val="FFFFFF"/>
                </a:solidFill>
                <a:latin typeface="Calibri" charset="0"/>
              </a:rPr>
              <a:t>10 metros : 1 Unidad Astronómica)</a:t>
            </a:r>
          </a:p>
          <a:p>
            <a:pPr defTabSz="650230" hangingPunct="1"/>
            <a:r>
              <a:rPr lang="es-ES_tradnl" sz="1700" dirty="0">
                <a:solidFill>
                  <a:srgbClr val="FFFFFF"/>
                </a:solidFill>
                <a:latin typeface="Calibri" charset="0"/>
              </a:rPr>
              <a:t>Velocidad de la luz a escala: 2 cm/s</a:t>
            </a:r>
            <a:endParaRPr lang="es-ES" sz="1700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43015" name="Imagen 10" descr="encabezado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223" y="449299"/>
            <a:ext cx="1487875" cy="8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192" y="0"/>
            <a:ext cx="2370667" cy="172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52792" y="5749862"/>
            <a:ext cx="12453562" cy="652592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pic>
        <p:nvPicPr>
          <p:cNvPr id="11" name="3 Imagen" descr="Sistema Solar 1-15.000.000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66" y="781192"/>
            <a:ext cx="9358488" cy="934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171591" y="7800793"/>
            <a:ext cx="5747369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650230" hangingPunct="1"/>
            <a:r>
              <a:rPr lang="es-ES" sz="2600" dirty="0">
                <a:solidFill>
                  <a:srgbClr val="FFFFFF"/>
                </a:solidFill>
              </a:rPr>
              <a:t>Sistema Solar a escala 1: 15.000.000.000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10 Estrellas más cercanas a esca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6" y="10592"/>
            <a:ext cx="13004801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697654" y="2508392"/>
            <a:ext cx="5671538" cy="69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650230" hangingPunct="1"/>
            <a:r>
              <a:rPr lang="es-ES" sz="2600" dirty="0">
                <a:solidFill>
                  <a:srgbClr val="FFFFFF"/>
                </a:solidFill>
              </a:rPr>
              <a:t>y las 10 estrellas </a:t>
            </a:r>
          </a:p>
          <a:p>
            <a:pPr defTabSz="650230" hangingPunct="1"/>
            <a:r>
              <a:rPr lang="es-ES" sz="2600" i="1" dirty="0">
                <a:solidFill>
                  <a:srgbClr val="FFFFFF"/>
                </a:solidFill>
              </a:rPr>
              <a:t>más cercanas</a:t>
            </a:r>
            <a:r>
              <a:rPr lang="es-ES" sz="2600" dirty="0">
                <a:solidFill>
                  <a:srgbClr val="FFFFFF"/>
                </a:solidFill>
              </a:rPr>
              <a:t>…</a:t>
            </a:r>
            <a:endParaRPr lang="es-ES" sz="1700" dirty="0">
              <a:solidFill>
                <a:srgbClr val="FFFFFF"/>
              </a:solidFill>
            </a:endParaRPr>
          </a:p>
          <a:p>
            <a:pPr defTabSz="650230" hangingPunct="1"/>
            <a:r>
              <a:rPr lang="es-ES" sz="1700" dirty="0">
                <a:solidFill>
                  <a:srgbClr val="FFFFFF"/>
                </a:solidFill>
              </a:rPr>
              <a:t>(a escala 1: 15.000.000.000)</a:t>
            </a:r>
          </a:p>
          <a:p>
            <a:pPr defTabSz="650230" hangingPunct="1"/>
            <a:endParaRPr lang="es-ES" sz="1700" dirty="0">
              <a:solidFill>
                <a:srgbClr val="FFFFFF"/>
              </a:solidFill>
            </a:endParaRPr>
          </a:p>
          <a:p>
            <a:pPr defTabSz="650230" hangingPunct="1"/>
            <a:endParaRPr lang="es-ES" sz="1700" dirty="0">
              <a:solidFill>
                <a:srgbClr val="FFFFFF"/>
              </a:solidFill>
            </a:endParaRPr>
          </a:p>
          <a:p>
            <a:pPr defTabSz="650230" hangingPunct="1"/>
            <a:endParaRPr lang="es-ES" sz="1700" dirty="0">
              <a:solidFill>
                <a:srgbClr val="FFFFFF"/>
              </a:solidFill>
            </a:endParaRPr>
          </a:p>
          <a:p>
            <a:pPr defTabSz="650230" hangingPunct="1"/>
            <a:r>
              <a:rPr lang="es-ES" sz="1700" dirty="0" smtClean="0">
                <a:solidFill>
                  <a:srgbClr val="FFFFFF"/>
                </a:solidFill>
              </a:rPr>
              <a:t>1</a:t>
            </a:r>
            <a:r>
              <a:rPr lang="es-ES" sz="1700" dirty="0">
                <a:solidFill>
                  <a:srgbClr val="FFFFFF"/>
                </a:solidFill>
              </a:rPr>
              <a:t>. </a:t>
            </a:r>
            <a:r>
              <a:rPr lang="es-ES" sz="1700" b="1" dirty="0">
                <a:solidFill>
                  <a:srgbClr val="FFFFFF"/>
                </a:solidFill>
              </a:rPr>
              <a:t>Alfa </a:t>
            </a:r>
            <a:r>
              <a:rPr lang="es-ES" sz="1700" b="1" dirty="0" err="1">
                <a:solidFill>
                  <a:srgbClr val="FFFFFF"/>
                </a:solidFill>
              </a:rPr>
              <a:t>Centauri</a:t>
            </a:r>
            <a:r>
              <a:rPr lang="es-ES" sz="1700" b="1" dirty="0">
                <a:solidFill>
                  <a:srgbClr val="FFFFFF"/>
                </a:solidFill>
              </a:rPr>
              <a:t>  </a:t>
            </a:r>
            <a:r>
              <a:rPr lang="es-ES" sz="1700" dirty="0">
                <a:solidFill>
                  <a:srgbClr val="FFFFFF"/>
                </a:solidFill>
              </a:rPr>
              <a:t>a 2.650 km: Reino Unido </a:t>
            </a:r>
          </a:p>
          <a:p>
            <a:pPr defTabSz="650230" hangingPunct="1"/>
            <a:r>
              <a:rPr lang="es-ES" sz="1700" dirty="0">
                <a:solidFill>
                  <a:srgbClr val="FFFFFF"/>
                </a:solidFill>
              </a:rPr>
              <a:t>2. </a:t>
            </a:r>
            <a:r>
              <a:rPr lang="es-ES" sz="1700" b="1" dirty="0">
                <a:solidFill>
                  <a:srgbClr val="FFFFFF"/>
                </a:solidFill>
              </a:rPr>
              <a:t>Estrella de </a:t>
            </a:r>
            <a:r>
              <a:rPr lang="es-ES" sz="1700" b="1" dirty="0" err="1">
                <a:solidFill>
                  <a:srgbClr val="FFFFFF"/>
                </a:solidFill>
              </a:rPr>
              <a:t>Barnard</a:t>
            </a:r>
            <a:r>
              <a:rPr lang="es-ES" sz="1700" b="1" dirty="0">
                <a:solidFill>
                  <a:srgbClr val="FFFFFF"/>
                </a:solidFill>
              </a:rPr>
              <a:t> </a:t>
            </a:r>
            <a:r>
              <a:rPr lang="es-ES" sz="1700" dirty="0">
                <a:solidFill>
                  <a:srgbClr val="FFFFFF"/>
                </a:solidFill>
              </a:rPr>
              <a:t>a 3.800 km: Egipto</a:t>
            </a:r>
          </a:p>
          <a:p>
            <a:pPr defTabSz="650230" hangingPunct="1"/>
            <a:r>
              <a:rPr lang="es-ES" sz="1700" dirty="0">
                <a:solidFill>
                  <a:srgbClr val="FFFFFF"/>
                </a:solidFill>
              </a:rPr>
              <a:t>3. </a:t>
            </a:r>
            <a:r>
              <a:rPr lang="es-ES" sz="1700" b="1" dirty="0">
                <a:solidFill>
                  <a:srgbClr val="FFFFFF"/>
                </a:solidFill>
              </a:rPr>
              <a:t>Wolf-359</a:t>
            </a:r>
            <a:r>
              <a:rPr lang="es-ES" sz="1700" dirty="0">
                <a:solidFill>
                  <a:srgbClr val="FFFFFF"/>
                </a:solidFill>
              </a:rPr>
              <a:t> a 4.900 km: Angola</a:t>
            </a:r>
          </a:p>
          <a:p>
            <a:pPr defTabSz="650230" hangingPunct="1"/>
            <a:r>
              <a:rPr lang="es-ES" sz="1700" dirty="0">
                <a:solidFill>
                  <a:srgbClr val="FFFFFF"/>
                </a:solidFill>
              </a:rPr>
              <a:t>4. </a:t>
            </a:r>
            <a:r>
              <a:rPr lang="es-ES" sz="1700" b="1" dirty="0">
                <a:solidFill>
                  <a:srgbClr val="FFFFFF"/>
                </a:solidFill>
              </a:rPr>
              <a:t>Lalande-21185</a:t>
            </a:r>
            <a:r>
              <a:rPr lang="es-ES" sz="1700" dirty="0">
                <a:solidFill>
                  <a:srgbClr val="FFFFFF"/>
                </a:solidFill>
              </a:rPr>
              <a:t> a 5.200 km: Brasil</a:t>
            </a:r>
          </a:p>
          <a:p>
            <a:pPr defTabSz="650230" hangingPunct="1"/>
            <a:r>
              <a:rPr lang="es-ES" sz="1700" dirty="0">
                <a:solidFill>
                  <a:srgbClr val="FFFFFF"/>
                </a:solidFill>
              </a:rPr>
              <a:t>5. </a:t>
            </a:r>
            <a:r>
              <a:rPr lang="es-ES" sz="1700" b="1" dirty="0">
                <a:solidFill>
                  <a:srgbClr val="FFFFFF"/>
                </a:solidFill>
              </a:rPr>
              <a:t>Sirio </a:t>
            </a:r>
            <a:r>
              <a:rPr lang="es-ES" sz="1700" dirty="0">
                <a:solidFill>
                  <a:srgbClr val="FFFFFF"/>
                </a:solidFill>
              </a:rPr>
              <a:t>a 5.400 km: Cuba</a:t>
            </a:r>
          </a:p>
          <a:p>
            <a:pPr defTabSz="650230" hangingPunct="1"/>
            <a:r>
              <a:rPr lang="es-ES" sz="1700" dirty="0">
                <a:solidFill>
                  <a:srgbClr val="FFFFFF"/>
                </a:solidFill>
              </a:rPr>
              <a:t>6. </a:t>
            </a:r>
            <a:r>
              <a:rPr lang="es-ES" sz="1700" b="1" dirty="0" err="1">
                <a:solidFill>
                  <a:srgbClr val="FFFFFF"/>
                </a:solidFill>
              </a:rPr>
              <a:t>Luyten</a:t>
            </a:r>
            <a:r>
              <a:rPr lang="es-ES" sz="1700" b="1" dirty="0">
                <a:solidFill>
                  <a:srgbClr val="FFFFFF"/>
                </a:solidFill>
              </a:rPr>
              <a:t> 726-8 </a:t>
            </a:r>
            <a:r>
              <a:rPr lang="es-ES" sz="1700" dirty="0">
                <a:solidFill>
                  <a:srgbClr val="FFFFFF"/>
                </a:solidFill>
              </a:rPr>
              <a:t>a 5.500 km: Canadá</a:t>
            </a:r>
          </a:p>
        </p:txBody>
      </p:sp>
      <p:pic>
        <p:nvPicPr>
          <p:cNvPr id="46083" name="Imagen 19" descr="encabezado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41" y="182881"/>
            <a:ext cx="1867183" cy="93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Imagen 21" descr="encabezado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69335"/>
            <a:ext cx="1528516" cy="138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CuadroTexto 22"/>
          <p:cNvSpPr txBox="1">
            <a:spLocks noChangeArrowheads="1"/>
          </p:cNvSpPr>
          <p:nvPr/>
        </p:nvSpPr>
        <p:spPr bwMode="auto">
          <a:xfrm>
            <a:off x="690881" y="1855894"/>
            <a:ext cx="1207912" cy="6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650230" hangingPunct="1"/>
            <a:r>
              <a:rPr lang="es-ES" sz="3400">
                <a:solidFill>
                  <a:srgbClr val="FFFFFF"/>
                </a:solidFill>
              </a:rPr>
              <a:t>El Sol</a:t>
            </a:r>
          </a:p>
        </p:txBody>
      </p:sp>
      <p:pic>
        <p:nvPicPr>
          <p:cNvPr id="46086" name="Imagen 10" descr="encabezado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223" y="449299"/>
            <a:ext cx="1487875" cy="8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192" y="0"/>
            <a:ext cx="2370667" cy="172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onociendo nUestro Sol"/>
          <p:cNvSpPr txBox="1"/>
          <p:nvPr/>
        </p:nvSpPr>
        <p:spPr>
          <a:xfrm>
            <a:off x="122140" y="424358"/>
            <a:ext cx="6769598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_tradnl" dirty="0" smtClean="0"/>
              <a:t>¿De Qu</a:t>
            </a:r>
            <a:r>
              <a:rPr lang="es-ES_tradnl" dirty="0" smtClean="0"/>
              <a:t>é están hechas las estrellas?</a:t>
            </a:r>
            <a:endParaRPr dirty="0"/>
          </a:p>
        </p:txBody>
      </p:sp>
      <p:graphicFrame>
        <p:nvGraphicFramePr>
          <p:cNvPr id="325" name="Tabla"/>
          <p:cNvGraphicFramePr/>
          <p:nvPr>
            <p:extLst>
              <p:ext uri="{D42A27DB-BD31-4B8C-83A1-F6EECF244321}">
                <p14:modId xmlns:p14="http://schemas.microsoft.com/office/powerpoint/2010/main" val="2862552819"/>
              </p:ext>
            </p:extLst>
          </p:nvPr>
        </p:nvGraphicFramePr>
        <p:xfrm>
          <a:off x="1024440" y="1068348"/>
          <a:ext cx="4990656" cy="4476109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24953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53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Elemento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%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Hidrógeno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73,46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Helio 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24,85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Oxígeno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0,77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Carbono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0,29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Hierro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0,16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Azufre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0,12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Neón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0,12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Nitrogéno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0,09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Silicio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0,07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6919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Magnesio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0,05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28FBC"/>
                      </a:solidFill>
                      <a:miter lim="400000"/>
                    </a:lnL>
                    <a:lnR w="25400">
                      <a:solidFill>
                        <a:srgbClr val="728FBC"/>
                      </a:solidFill>
                      <a:miter lim="400000"/>
                    </a:lnR>
                    <a:lnT w="25400">
                      <a:solidFill>
                        <a:srgbClr val="728FBC"/>
                      </a:solidFill>
                      <a:miter lim="400000"/>
                    </a:lnT>
                    <a:lnB w="25400">
                      <a:solidFill>
                        <a:srgbClr val="728FB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26" name="¿De qué está hecho el Sol?…"/>
          <p:cNvSpPr/>
          <p:nvPr/>
        </p:nvSpPr>
        <p:spPr>
          <a:xfrm>
            <a:off x="7489616" y="2067931"/>
            <a:ext cx="5123574" cy="7623188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100" dirty="0" smtClean="0">
                <a:solidFill>
                  <a:srgbClr val="FFFFFF"/>
                </a:solidFill>
              </a:rPr>
              <a:t>El </a:t>
            </a:r>
            <a:r>
              <a:rPr sz="2100" dirty="0">
                <a:solidFill>
                  <a:srgbClr val="FFFFFF"/>
                </a:solidFill>
              </a:rPr>
              <a:t>Sol está hecho fundamentalmente de Hidrógeno y Helio. </a:t>
            </a:r>
            <a:r>
              <a:rPr sz="2100" dirty="0" err="1">
                <a:solidFill>
                  <a:srgbClr val="FFFFFF"/>
                </a:solidFill>
              </a:rPr>
              <a:t>También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posee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trazas</a:t>
            </a:r>
            <a:r>
              <a:rPr sz="2100" dirty="0">
                <a:solidFill>
                  <a:srgbClr val="FFFFFF"/>
                </a:solidFill>
              </a:rPr>
              <a:t> de </a:t>
            </a:r>
            <a:r>
              <a:rPr sz="2100" dirty="0" err="1">
                <a:solidFill>
                  <a:srgbClr val="FFFFFF"/>
                </a:solidFill>
              </a:rPr>
              <a:t>otros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elementos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más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complejos</a:t>
            </a:r>
            <a:r>
              <a:rPr sz="2100" dirty="0">
                <a:solidFill>
                  <a:srgbClr val="FFFFFF"/>
                </a:solidFill>
              </a:rPr>
              <a:t> y </a:t>
            </a:r>
            <a:r>
              <a:rPr sz="2100" dirty="0" err="1">
                <a:solidFill>
                  <a:srgbClr val="FFFFFF"/>
                </a:solidFill>
              </a:rPr>
              <a:t>pesados</a:t>
            </a:r>
            <a:r>
              <a:rPr sz="2100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100" dirty="0">
              <a:solidFill>
                <a:srgbClr val="FFFFFF"/>
              </a:solidFill>
            </a:endParaRPr>
          </a:p>
          <a:p>
            <a:pPr defTabSz="457200">
              <a:lnSpc>
                <a:spcPct val="12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100" dirty="0"/>
              <a:t>La primera evidencia de la existencia del Helio la observó Pierre Janssen durante un </a:t>
            </a:r>
            <a:r>
              <a:rPr sz="2100" dirty="0" smtClean="0"/>
              <a:t>eclipse </a:t>
            </a:r>
            <a:r>
              <a:rPr sz="2100" dirty="0"/>
              <a:t>solar total en Guntur, India, el 18 de agosto de 1868.</a:t>
            </a:r>
          </a:p>
          <a:p>
            <a:pPr defTabSz="457200">
              <a:lnSpc>
                <a:spcPts val="45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2100" dirty="0"/>
          </a:p>
          <a:p>
            <a:pPr defTabSz="457200">
              <a:spcBef>
                <a:spcPts val="0"/>
              </a:spcBef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100" dirty="0" err="1"/>
              <a:t>En</a:t>
            </a:r>
            <a:r>
              <a:rPr sz="2100" dirty="0"/>
              <a:t> 1925 </a:t>
            </a:r>
            <a:r>
              <a:rPr sz="2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Cecilia Payne </a:t>
            </a:r>
            <a:r>
              <a:rPr sz="2100" dirty="0" err="1"/>
              <a:t>confirmó</a:t>
            </a:r>
            <a:r>
              <a:rPr sz="2100" dirty="0"/>
              <a:t> que </a:t>
            </a:r>
            <a:r>
              <a:rPr sz="2100" dirty="0" err="1"/>
              <a:t>tanto</a:t>
            </a:r>
            <a:r>
              <a:rPr sz="2100" dirty="0"/>
              <a:t> el Sol, </a:t>
            </a:r>
            <a:r>
              <a:rPr sz="2100" dirty="0" err="1"/>
              <a:t>como</a:t>
            </a:r>
            <a:r>
              <a:rPr sz="2100" dirty="0"/>
              <a:t> el resto de las </a:t>
            </a:r>
            <a:r>
              <a:rPr sz="2100" dirty="0" err="1"/>
              <a:t>estrellas</a:t>
            </a:r>
            <a:r>
              <a:rPr sz="2100" dirty="0"/>
              <a:t>, </a:t>
            </a:r>
            <a:r>
              <a:rPr sz="2100" dirty="0" err="1"/>
              <a:t>está</a:t>
            </a:r>
            <a:r>
              <a:rPr sz="2100" dirty="0"/>
              <a:t> </a:t>
            </a:r>
            <a:r>
              <a:rPr sz="2100" dirty="0" err="1"/>
              <a:t>compuesto</a:t>
            </a:r>
            <a:r>
              <a:rPr sz="2100" dirty="0"/>
              <a:t> </a:t>
            </a:r>
            <a:r>
              <a:rPr sz="2100" dirty="0" err="1"/>
              <a:t>principalmente</a:t>
            </a:r>
            <a:r>
              <a:rPr sz="2100" dirty="0"/>
              <a:t> </a:t>
            </a:r>
            <a:r>
              <a:rPr sz="2100" dirty="0" err="1"/>
              <a:t>por</a:t>
            </a:r>
            <a:r>
              <a:rPr sz="2100" dirty="0"/>
              <a:t> </a:t>
            </a:r>
            <a:r>
              <a:rPr sz="2100" dirty="0" err="1"/>
              <a:t>Hidrógeno</a:t>
            </a:r>
            <a:r>
              <a:rPr sz="2100" dirty="0"/>
              <a:t> y </a:t>
            </a:r>
            <a:r>
              <a:rPr sz="2100" dirty="0" err="1"/>
              <a:t>Helio</a:t>
            </a:r>
            <a:r>
              <a:rPr sz="2100" dirty="0"/>
              <a:t>, </a:t>
            </a:r>
            <a:r>
              <a:rPr sz="2100" dirty="0" err="1"/>
              <a:t>siendo</a:t>
            </a:r>
            <a:r>
              <a:rPr sz="2100" dirty="0"/>
              <a:t> el primero </a:t>
            </a:r>
            <a:r>
              <a:rPr sz="2100" dirty="0" err="1"/>
              <a:t>mucho</a:t>
            </a:r>
            <a:r>
              <a:rPr sz="2100" dirty="0"/>
              <a:t> </a:t>
            </a:r>
            <a:r>
              <a:rPr sz="2100" dirty="0" err="1"/>
              <a:t>más</a:t>
            </a:r>
            <a:r>
              <a:rPr sz="2100" dirty="0"/>
              <a:t> </a:t>
            </a:r>
            <a:r>
              <a:rPr sz="2100" dirty="0" err="1"/>
              <a:t>abundante</a:t>
            </a:r>
            <a:r>
              <a:rPr sz="2100" dirty="0"/>
              <a:t>. </a:t>
            </a:r>
            <a:endParaRPr lang="es-ES" sz="2100" dirty="0"/>
          </a:p>
          <a:p>
            <a:pPr defTabSz="457200">
              <a:spcBef>
                <a:spcPts val="0"/>
              </a:spcBef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100" dirty="0"/>
          </a:p>
          <a:p>
            <a:pPr defTabSz="457200">
              <a:spcBef>
                <a:spcPts val="0"/>
              </a:spcBef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100" dirty="0"/>
              <a:t>¡</a:t>
            </a:r>
            <a:r>
              <a:rPr sz="2100" dirty="0" err="1"/>
              <a:t>Estableció</a:t>
            </a:r>
            <a:r>
              <a:rPr sz="2100" dirty="0"/>
              <a:t> </a:t>
            </a:r>
            <a:r>
              <a:rPr sz="2100" dirty="0" err="1"/>
              <a:t>así</a:t>
            </a:r>
            <a:r>
              <a:rPr sz="2100" dirty="0"/>
              <a:t> que ese </a:t>
            </a:r>
            <a:r>
              <a:rPr sz="2100" dirty="0" err="1"/>
              <a:t>elemento</a:t>
            </a:r>
            <a:r>
              <a:rPr sz="2100" dirty="0"/>
              <a:t> era el </a:t>
            </a:r>
            <a:r>
              <a:rPr sz="2100" dirty="0" err="1"/>
              <a:t>más</a:t>
            </a:r>
            <a:r>
              <a:rPr sz="2100" dirty="0"/>
              <a:t> </a:t>
            </a:r>
            <a:r>
              <a:rPr sz="2100" dirty="0" err="1"/>
              <a:t>abundante</a:t>
            </a:r>
            <a:r>
              <a:rPr sz="2100" dirty="0"/>
              <a:t> del </a:t>
            </a:r>
            <a:r>
              <a:rPr sz="2100" dirty="0" err="1"/>
              <a:t>Universo</a:t>
            </a:r>
            <a:r>
              <a:rPr sz="2100" dirty="0"/>
              <a:t>!</a:t>
            </a:r>
          </a:p>
        </p:txBody>
      </p:sp>
      <p:pic>
        <p:nvPicPr>
          <p:cNvPr id="328" name="celiapayne.jpg" descr="celiapayn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82" y="5749862"/>
            <a:ext cx="3295019" cy="3913568"/>
          </a:xfrm>
          <a:prstGeom prst="rect">
            <a:avLst/>
          </a:prstGeom>
        </p:spPr>
      </p:pic>
      <p:pic>
        <p:nvPicPr>
          <p:cNvPr id="329" name="logo_blanco.png" descr="logo_blanc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ángulo 2"/>
          <p:cNvSpPr/>
          <p:nvPr/>
        </p:nvSpPr>
        <p:spPr>
          <a:xfrm>
            <a:off x="268182" y="9191218"/>
            <a:ext cx="17596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222222"/>
                </a:solidFill>
              </a:rPr>
              <a:t>Cecilia </a:t>
            </a:r>
            <a:r>
              <a:rPr lang="es-ES" dirty="0" err="1">
                <a:solidFill>
                  <a:srgbClr val="222222"/>
                </a:solidFill>
              </a:rPr>
              <a:t>Payne</a:t>
            </a:r>
            <a:endParaRPr lang="es-ES" dirty="0">
              <a:solidFill>
                <a:srgbClr val="222222"/>
              </a:solidFill>
            </a:endParaRPr>
          </a:p>
        </p:txBody>
      </p:sp>
      <p:pic>
        <p:nvPicPr>
          <p:cNvPr id="10" name="DL1O3mjXkAAGBZb.jpg" descr="DL1O3mjXkAAGBZb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3669" y="5636261"/>
            <a:ext cx="2878069" cy="4097721"/>
          </a:xfrm>
          <a:prstGeom prst="rect">
            <a:avLst/>
          </a:prstGeom>
        </p:spPr>
      </p:pic>
      <p:pic>
        <p:nvPicPr>
          <p:cNvPr id="11" name="390_highresolutionsolarspectrum1200w.jpg" descr="390_highresolutionsolarspectrum1200w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04532" y="0"/>
            <a:ext cx="3268262" cy="1960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onociendo nUestro Sol"/>
          <p:cNvSpPr txBox="1"/>
          <p:nvPr/>
        </p:nvSpPr>
        <p:spPr>
          <a:xfrm>
            <a:off x="0" y="425413"/>
            <a:ext cx="6769598" cy="49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39522">
              <a:spcBef>
                <a:spcPts val="1100"/>
              </a:spcBef>
              <a:defRPr sz="2583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s-ES_tradnl" dirty="0" smtClean="0"/>
              <a:t>¿Por qu</a:t>
            </a:r>
            <a:r>
              <a:rPr lang="es-ES_tradnl" dirty="0" smtClean="0"/>
              <a:t>é brillan las estrellas?</a:t>
            </a:r>
            <a:endParaRPr dirty="0"/>
          </a:p>
        </p:txBody>
      </p:sp>
      <p:sp>
        <p:nvSpPr>
          <p:cNvPr id="348" name="¿Por qué brilla el Sol?…"/>
          <p:cNvSpPr/>
          <p:nvPr/>
        </p:nvSpPr>
        <p:spPr>
          <a:xfrm>
            <a:off x="6030654" y="1795600"/>
            <a:ext cx="6569836" cy="7360464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200"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FFFFFF"/>
                </a:solidFill>
              </a:rPr>
              <a:t>Por reacciones nucleares que ocurren en su núcleo. Al fundirse los átomos de Hidrógeno para formar </a:t>
            </a:r>
            <a:r>
              <a:rPr sz="2200" dirty="0" smtClean="0">
                <a:solidFill>
                  <a:srgbClr val="FFFFFF"/>
                </a:solidFill>
              </a:rPr>
              <a:t>Helio</a:t>
            </a:r>
            <a:r>
              <a:rPr lang="es-ES_tradnl" sz="2200" dirty="0" smtClean="0">
                <a:solidFill>
                  <a:srgbClr val="FFFFFF"/>
                </a:solidFill>
              </a:rPr>
              <a:t>,</a:t>
            </a:r>
            <a:r>
              <a:rPr sz="2200" dirty="0" smtClean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se libera energía.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/>
              <a:t>Esto es porque la </a:t>
            </a:r>
            <a:r>
              <a:rPr sz="2200" u="sng" dirty="0"/>
              <a:t>masa de un átomo de Helio es menor que la masa de los 4 átomos de Hidrógeno necesarios para su formación</a:t>
            </a:r>
            <a:r>
              <a:rPr sz="2200" dirty="0"/>
              <a:t>. La diferencia en masa (del 0.7%) se transforma en energía.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200"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/>
              <a:t>¡Es la famosa ecuación del Einstein!</a:t>
            </a:r>
          </a:p>
        </p:txBody>
      </p:sp>
      <p:sp>
        <p:nvSpPr>
          <p:cNvPr id="349" name="Rectángulo"/>
          <p:cNvSpPr/>
          <p:nvPr/>
        </p:nvSpPr>
        <p:spPr>
          <a:xfrm>
            <a:off x="325834" y="1740982"/>
            <a:ext cx="5350868" cy="7415082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pic>
        <p:nvPicPr>
          <p:cNvPr id="350" name="2000px-FusionintheSun.svg_.tiff" descr="2000px-FusionintheSun.svg_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1895462"/>
            <a:ext cx="4953000" cy="7057059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Estrella"/>
          <p:cNvSpPr/>
          <p:nvPr/>
        </p:nvSpPr>
        <p:spPr>
          <a:xfrm>
            <a:off x="625139" y="5054600"/>
            <a:ext cx="603922" cy="551389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E7EC3B">
              <a:alpha val="50000"/>
            </a:srgbClr>
          </a:solidFill>
          <a:ln w="25400">
            <a:solidFill>
              <a:srgbClr val="728FBC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6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352" name="Estrella"/>
          <p:cNvSpPr/>
          <p:nvPr/>
        </p:nvSpPr>
        <p:spPr>
          <a:xfrm>
            <a:off x="4574839" y="5099989"/>
            <a:ext cx="603922" cy="551389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E7EC3B">
              <a:alpha val="50000"/>
            </a:srgbClr>
          </a:solidFill>
          <a:ln w="25400">
            <a:solidFill>
              <a:srgbClr val="728FBC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6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353" name="Rectángulo"/>
          <p:cNvSpPr/>
          <p:nvPr/>
        </p:nvSpPr>
        <p:spPr>
          <a:xfrm>
            <a:off x="393700" y="1765300"/>
            <a:ext cx="5245100" cy="647700"/>
          </a:xfrm>
          <a:prstGeom prst="rect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6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354" name="Rectángulo"/>
          <p:cNvSpPr/>
          <p:nvPr/>
        </p:nvSpPr>
        <p:spPr>
          <a:xfrm>
            <a:off x="2120900" y="8191500"/>
            <a:ext cx="1384300" cy="660400"/>
          </a:xfrm>
          <a:prstGeom prst="rect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6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pic>
        <p:nvPicPr>
          <p:cNvPr id="355" name="700_FO46656810_33262944c4677b7f4c3c464fbf3fd7a7.jpg" descr="700_FO46656810_33262944c4677b7f4c3c464fbf3fd7a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2875" y="7095628"/>
            <a:ext cx="2795322" cy="185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6" name="logo_blanco.png" descr="logo_blanc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¿Cuánto brilla el Sol?…"/>
          <p:cNvSpPr/>
          <p:nvPr/>
        </p:nvSpPr>
        <p:spPr>
          <a:xfrm>
            <a:off x="480754" y="1922600"/>
            <a:ext cx="6569836" cy="2185543"/>
          </a:xfrm>
          <a:prstGeom prst="rect">
            <a:avLst/>
          </a:prstGeom>
          <a:solidFill>
            <a:srgbClr val="0000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/>
              <a:t>¿Cuánto brilla </a:t>
            </a:r>
            <a:r>
              <a:rPr lang="es-ES_tradnl" sz="2400" dirty="0" smtClean="0"/>
              <a:t>una estrella tipo </a:t>
            </a:r>
            <a:r>
              <a:rPr sz="2400" dirty="0" smtClean="0"/>
              <a:t>Sol</a:t>
            </a:r>
            <a:r>
              <a:rPr sz="2400" dirty="0"/>
              <a:t>?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>
              <a:lnSpc>
                <a:spcPct val="120000"/>
              </a:lnSpc>
              <a:spcBef>
                <a:spcPts val="0"/>
              </a:spcBef>
              <a:defRPr sz="21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FFFFFF"/>
                </a:solidFill>
              </a:rPr>
              <a:t>En un segundo el Sol produce más energía que toda la energía producida por la humanidad en su historia.</a:t>
            </a:r>
          </a:p>
        </p:txBody>
      </p:sp>
      <p:pic>
        <p:nvPicPr>
          <p:cNvPr id="360" name="indústria.jpeg" descr="indústri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4897" y="5712177"/>
            <a:ext cx="7362906" cy="381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101713726.jpg" descr="10171372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8853" y="1265085"/>
            <a:ext cx="3517900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logo_blanco.png" descr="logo_blanc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2794" y="-94839"/>
            <a:ext cx="1599382" cy="116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850</Words>
  <Application>Microsoft Macintosh PowerPoint</Application>
  <PresentationFormat>Personalizado</PresentationFormat>
  <Paragraphs>122</Paragraphs>
  <Slides>21</Slides>
  <Notes>2</Notes>
  <HiddenSlides>2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New_Template7</vt:lpstr>
      <vt:lpstr>Cosmoeducando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Cosmoeducando</dc:title>
  <cp:lastModifiedBy>Sandra Benitez</cp:lastModifiedBy>
  <cp:revision>70</cp:revision>
  <dcterms:modified xsi:type="dcterms:W3CDTF">2021-01-27T18:15:10Z</dcterms:modified>
</cp:coreProperties>
</file>