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45" r:id="rId2"/>
    <p:sldId id="346" r:id="rId3"/>
    <p:sldId id="268" r:id="rId4"/>
    <p:sldId id="352" r:id="rId5"/>
    <p:sldId id="347" r:id="rId6"/>
    <p:sldId id="348" r:id="rId7"/>
    <p:sldId id="350" r:id="rId8"/>
    <p:sldId id="351" r:id="rId9"/>
    <p:sldId id="353" r:id="rId10"/>
    <p:sldId id="354" r:id="rId11"/>
    <p:sldId id="355" r:id="rId12"/>
    <p:sldId id="366" r:id="rId13"/>
    <p:sldId id="365" r:id="rId14"/>
    <p:sldId id="349" r:id="rId15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8000"/>
    <a:srgbClr val="FFCC66"/>
    <a:srgbClr val="000000"/>
    <a:srgbClr val="191919"/>
    <a:srgbClr val="333333"/>
    <a:srgbClr val="4C4C4C"/>
    <a:srgbClr val="666666"/>
    <a:srgbClr val="7F7F7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80657" autoAdjust="0"/>
  </p:normalViewPr>
  <p:slideViewPr>
    <p:cSldViewPr snapToGrid="0" snapToObjects="1">
      <p:cViewPr varScale="1">
        <p:scale>
          <a:sx n="89" d="100"/>
          <a:sy n="89" d="100"/>
        </p:scale>
        <p:origin x="-112" y="-10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016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73" d="100"/>
          <a:sy n="173" d="100"/>
        </p:scale>
        <p:origin x="-644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C2C02-FE32-2843-B233-C33A0E412D44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639FB-113D-5942-80DE-8947FA4A0F3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46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Mercurio es prácticamente igual, en cuanto a cráteres,</a:t>
            </a:r>
            <a:r>
              <a:rPr lang="es-ES" baseline="0" dirty="0"/>
              <a:t> que la Luna.</a:t>
            </a:r>
          </a:p>
          <a:p>
            <a:r>
              <a:rPr lang="es-ES" baseline="0" dirty="0"/>
              <a:t>Venus, en cambio, debido a la densa atmósfera, no tienen cráteres pequeños, aunque miles entre uno y trescientos kilómetros. Además existe actividad volcánica y tectónica.</a:t>
            </a:r>
          </a:p>
          <a:p>
            <a:r>
              <a:rPr lang="es-ES" baseline="0" dirty="0"/>
              <a:t>La Tierra tiene centenares de cráteres, pero la erosión hace que desaparezcan rápidamente.</a:t>
            </a:r>
          </a:p>
          <a:p>
            <a:r>
              <a:rPr lang="es-ES" baseline="0" dirty="0"/>
              <a:t>La atmósfera marciana no frena tanto los asteroides como la de la Tierra, pero si que favorece la erosión de los mismos.</a:t>
            </a:r>
          </a:p>
          <a:p>
            <a:endParaRPr lang="es-ES" baseline="0" dirty="0"/>
          </a:p>
          <a:p>
            <a:endParaRPr lang="es-ES" baseline="0" dirty="0"/>
          </a:p>
          <a:p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639FB-113D-5942-80DE-8947FA4A0F3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06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total </a:t>
            </a:r>
            <a:r>
              <a:rPr lang="es-ES" dirty="0" err="1" smtClean="0"/>
              <a:t>mechanical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of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object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sum of </a:t>
            </a:r>
            <a:r>
              <a:rPr lang="es-ES" dirty="0" err="1" smtClean="0"/>
              <a:t>its</a:t>
            </a:r>
            <a:r>
              <a:rPr lang="es-ES" dirty="0" smtClean="0"/>
              <a:t> </a:t>
            </a:r>
            <a:r>
              <a:rPr lang="es-ES" dirty="0" err="1" smtClean="0"/>
              <a:t>kinetic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(KE) and </a:t>
            </a:r>
            <a:r>
              <a:rPr lang="es-ES" dirty="0" err="1" smtClean="0"/>
              <a:t>potential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(PE). A </a:t>
            </a:r>
            <a:r>
              <a:rPr lang="es-ES" dirty="0" err="1" smtClean="0"/>
              <a:t>meteor</a:t>
            </a:r>
            <a:r>
              <a:rPr lang="es-ES" dirty="0" smtClean="0"/>
              <a:t>, </a:t>
            </a:r>
            <a:r>
              <a:rPr lang="es-ES" dirty="0" err="1" smtClean="0"/>
              <a:t>asteroid</a:t>
            </a:r>
            <a:r>
              <a:rPr lang="es-ES" dirty="0" smtClean="0"/>
              <a:t>,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some</a:t>
            </a:r>
            <a:r>
              <a:rPr lang="es-ES" dirty="0" smtClean="0"/>
              <a:t>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object</a:t>
            </a:r>
            <a:r>
              <a:rPr lang="es-ES" dirty="0" smtClean="0"/>
              <a:t> in </a:t>
            </a:r>
            <a:r>
              <a:rPr lang="es-ES" dirty="0" err="1" smtClean="0"/>
              <a:t>deep</a:t>
            </a:r>
            <a:r>
              <a:rPr lang="es-ES" dirty="0" smtClean="0"/>
              <a:t> </a:t>
            </a:r>
            <a:r>
              <a:rPr lang="es-ES" dirty="0" err="1" smtClean="0"/>
              <a:t>interplanetary</a:t>
            </a:r>
            <a:r>
              <a:rPr lang="es-ES" dirty="0" smtClean="0"/>
              <a:t> </a:t>
            </a:r>
            <a:r>
              <a:rPr lang="es-ES" dirty="0" err="1" smtClean="0"/>
              <a:t>space</a:t>
            </a:r>
            <a:r>
              <a:rPr lang="es-ES" dirty="0" smtClean="0"/>
              <a:t> loses </a:t>
            </a:r>
            <a:r>
              <a:rPr lang="es-ES" dirty="0" err="1" smtClean="0"/>
              <a:t>potential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and </a:t>
            </a:r>
            <a:r>
              <a:rPr lang="es-ES" dirty="0" err="1" smtClean="0"/>
              <a:t>gains</a:t>
            </a:r>
            <a:r>
              <a:rPr lang="es-ES" dirty="0" smtClean="0"/>
              <a:t> </a:t>
            </a:r>
            <a:r>
              <a:rPr lang="es-ES" dirty="0" err="1" smtClean="0"/>
              <a:t>kinetic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as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falls</a:t>
            </a:r>
            <a:r>
              <a:rPr lang="es-ES" dirty="0" smtClean="0"/>
              <a:t> </a:t>
            </a:r>
            <a:r>
              <a:rPr lang="es-ES" dirty="0" err="1" smtClean="0"/>
              <a:t>toward</a:t>
            </a:r>
            <a:r>
              <a:rPr lang="es-ES" dirty="0" smtClean="0"/>
              <a:t> and </a:t>
            </a:r>
            <a:r>
              <a:rPr lang="es-ES" dirty="0" err="1" smtClean="0"/>
              <a:t>impacts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surface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celestial </a:t>
            </a:r>
            <a:r>
              <a:rPr lang="es-ES" dirty="0" err="1" smtClean="0"/>
              <a:t>body</a:t>
            </a:r>
            <a:r>
              <a:rPr lang="es-ES" dirty="0" smtClean="0"/>
              <a:t>. </a:t>
            </a:r>
            <a:r>
              <a:rPr lang="es-ES" dirty="0" err="1" smtClean="0"/>
              <a:t>Since</a:t>
            </a:r>
            <a:r>
              <a:rPr lang="es-ES" dirty="0" smtClean="0"/>
              <a:t> </a:t>
            </a:r>
            <a:r>
              <a:rPr lang="es-ES" dirty="0" err="1" smtClean="0"/>
              <a:t>initial</a:t>
            </a:r>
            <a:r>
              <a:rPr lang="es-ES" dirty="0" smtClean="0"/>
              <a:t> PE </a:t>
            </a:r>
            <a:r>
              <a:rPr lang="es-ES" dirty="0" err="1" smtClean="0"/>
              <a:t>equals</a:t>
            </a:r>
            <a:r>
              <a:rPr lang="es-ES" dirty="0" smtClean="0"/>
              <a:t> final KE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point</a:t>
            </a:r>
            <a:r>
              <a:rPr lang="es-ES" dirty="0" smtClean="0"/>
              <a:t>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space</a:t>
            </a:r>
            <a:r>
              <a:rPr lang="es-ES" dirty="0" smtClean="0"/>
              <a:t> </a:t>
            </a:r>
            <a:r>
              <a:rPr lang="es-ES" dirty="0" err="1" smtClean="0"/>
              <a:t>object</a:t>
            </a:r>
            <a:r>
              <a:rPr lang="es-ES" dirty="0" smtClean="0"/>
              <a:t> </a:t>
            </a:r>
            <a:r>
              <a:rPr lang="es-ES" dirty="0" err="1" smtClean="0"/>
              <a:t>collides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a celestial </a:t>
            </a:r>
            <a:r>
              <a:rPr lang="es-ES" dirty="0" err="1" smtClean="0"/>
              <a:t>body’s</a:t>
            </a:r>
            <a:r>
              <a:rPr lang="es-ES" dirty="0" smtClean="0"/>
              <a:t> </a:t>
            </a:r>
            <a:r>
              <a:rPr lang="es-ES" dirty="0" err="1" smtClean="0"/>
              <a:t>surface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velocity</a:t>
            </a:r>
            <a:r>
              <a:rPr lang="es-ES" dirty="0" smtClean="0"/>
              <a:t> of </a:t>
            </a:r>
            <a:r>
              <a:rPr lang="es-ES" dirty="0" err="1" smtClean="0"/>
              <a:t>object</a:t>
            </a:r>
            <a:r>
              <a:rPr lang="es-ES" dirty="0" smtClean="0"/>
              <a:t> can be </a:t>
            </a:r>
            <a:r>
              <a:rPr lang="es-ES" dirty="0" err="1" smtClean="0"/>
              <a:t>calculated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math</a:t>
            </a:r>
            <a:r>
              <a:rPr lang="es-ES" dirty="0" smtClean="0"/>
              <a:t> formula:</a:t>
            </a:r>
          </a:p>
          <a:p>
            <a:endParaRPr lang="es-ES" dirty="0" smtClean="0"/>
          </a:p>
          <a:p>
            <a:r>
              <a:rPr lang="es-ES" dirty="0" smtClean="0"/>
              <a:t>                                (2gh)^(1/2)</a:t>
            </a:r>
          </a:p>
          <a:p>
            <a:endParaRPr lang="es-ES" dirty="0" smtClean="0"/>
          </a:p>
          <a:p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velocity</a:t>
            </a:r>
            <a:r>
              <a:rPr lang="es-ES" dirty="0" smtClean="0"/>
              <a:t> formula</a:t>
            </a:r>
          </a:p>
          <a:p>
            <a:r>
              <a:rPr lang="es-ES" dirty="0" smtClean="0"/>
              <a:t>                        </a:t>
            </a:r>
          </a:p>
          <a:p>
            <a:r>
              <a:rPr lang="es-ES" dirty="0" err="1" smtClean="0"/>
              <a:t>Where</a:t>
            </a:r>
            <a:r>
              <a:rPr lang="es-ES" dirty="0" smtClean="0"/>
              <a:t> “h” </a:t>
            </a:r>
            <a:r>
              <a:rPr lang="es-ES" dirty="0" err="1" smtClean="0"/>
              <a:t>represents</a:t>
            </a:r>
            <a:r>
              <a:rPr lang="es-ES" dirty="0" smtClean="0"/>
              <a:t> </a:t>
            </a:r>
            <a:r>
              <a:rPr lang="es-ES" dirty="0" err="1" smtClean="0"/>
              <a:t>height</a:t>
            </a:r>
            <a:r>
              <a:rPr lang="es-ES" dirty="0" smtClean="0"/>
              <a:t>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gravitational</a:t>
            </a:r>
            <a:r>
              <a:rPr lang="es-ES" dirty="0" smtClean="0"/>
              <a:t> </a:t>
            </a:r>
            <a:r>
              <a:rPr lang="es-ES" dirty="0" err="1" smtClean="0"/>
              <a:t>constant</a:t>
            </a:r>
            <a:r>
              <a:rPr lang="es-ES" dirty="0" smtClean="0"/>
              <a:t>, “g”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acceleration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object</a:t>
            </a:r>
            <a:r>
              <a:rPr lang="es-ES" dirty="0" smtClean="0"/>
              <a:t> </a:t>
            </a:r>
            <a:r>
              <a:rPr lang="es-ES" dirty="0" err="1" smtClean="0"/>
              <a:t>due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gravity</a:t>
            </a:r>
            <a:r>
              <a:rPr lang="es-ES" dirty="0" smtClean="0"/>
              <a:t>.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acceleration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9.8 </a:t>
            </a:r>
            <a:r>
              <a:rPr lang="es-ES" dirty="0" err="1" smtClean="0"/>
              <a:t>meters</a:t>
            </a:r>
            <a:r>
              <a:rPr lang="es-ES" dirty="0" smtClean="0"/>
              <a:t> per </a:t>
            </a:r>
            <a:r>
              <a:rPr lang="es-ES" dirty="0" err="1" smtClean="0"/>
              <a:t>second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Earth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err="1" smtClean="0"/>
              <a:t>Average</a:t>
            </a:r>
            <a:r>
              <a:rPr lang="es-ES" dirty="0" smtClean="0"/>
              <a:t> </a:t>
            </a:r>
            <a:r>
              <a:rPr lang="es-ES" dirty="0" err="1" smtClean="0"/>
              <a:t>Ejecta</a:t>
            </a:r>
            <a:r>
              <a:rPr lang="es-ES" dirty="0" smtClean="0"/>
              <a:t> </a:t>
            </a:r>
            <a:r>
              <a:rPr lang="es-ES" dirty="0" err="1" smtClean="0"/>
              <a:t>Length</a:t>
            </a:r>
            <a:r>
              <a:rPr lang="es-ES" dirty="0" smtClean="0"/>
              <a:t> vs. Rock </a:t>
            </a:r>
            <a:r>
              <a:rPr lang="es-ES" dirty="0" err="1" smtClean="0"/>
              <a:t>Velocity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639FB-113D-5942-80DE-8947FA4A0F3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01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5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0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4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1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4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86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FD94-5FBE-084D-9AE1-5C24EA718898}" type="datetimeFigureOut">
              <a:rPr lang="es-ES" smtClean="0"/>
              <a:t>25/11/20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F7F99-7D9B-6D4C-87A1-41A58EC990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0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lco.global/education/activities/craters-in-the-classro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hyperlink" Target="https://drive.google.com/file/d/1_u3xw2yXoC8KHdShAdApeDKlu73raadP/view?usp=sharing" TargetMode="External"/><Relationship Id="rId6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down2earth.eu/impact_calculator/planet.html?lang=e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2162" y="143609"/>
            <a:ext cx="7772400" cy="1102519"/>
          </a:xfrm>
        </p:spPr>
        <p:txBody>
          <a:bodyPr/>
          <a:lstStyle/>
          <a:p>
            <a:r>
              <a:rPr lang="es-ES" dirty="0" smtClean="0"/>
              <a:t>Cráteres en clase</a:t>
            </a:r>
            <a:endParaRPr lang="es-ES" dirty="0"/>
          </a:p>
        </p:txBody>
      </p:sp>
      <p:pic>
        <p:nvPicPr>
          <p:cNvPr id="4" name="Imagen 3" descr="impact0317_hw1x.000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r="14907" b="37492"/>
          <a:stretch/>
        </p:blipFill>
        <p:spPr>
          <a:xfrm>
            <a:off x="389216" y="1246128"/>
            <a:ext cx="5367074" cy="30189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274" y="1246128"/>
            <a:ext cx="2447713" cy="36807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68692" y="44680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hlinkClick r:id="rId4"/>
              </a:rPr>
              <a:t>https://lco.global/education/activities/craters-in-the-classroom</a:t>
            </a:r>
            <a:r>
              <a:rPr lang="es-ES" dirty="0" smtClean="0">
                <a:hlinkClick r:id="rId4"/>
              </a:rPr>
              <a:t>/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91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</a:t>
            </a:r>
            <a:endParaRPr lang="es-ES" dirty="0"/>
          </a:p>
        </p:txBody>
      </p:sp>
      <p:pic>
        <p:nvPicPr>
          <p:cNvPr id="6" name="121398608_268013884514332_2426288335693078633_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0048" y="0"/>
            <a:ext cx="2828925" cy="51435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78468" y="4598786"/>
            <a:ext cx="5941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hlinkClick r:id="rId5"/>
              </a:rPr>
              <a:t>https://drive.google.com/file/d/1_u3xw2yXoC8KHdShAdApeDKlu73raadP/view?usp=</a:t>
            </a:r>
            <a:r>
              <a:rPr lang="es-ES" sz="1400" dirty="0" smtClean="0">
                <a:hlinkClick r:id="rId5"/>
              </a:rPr>
              <a:t>sharing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pic>
        <p:nvPicPr>
          <p:cNvPr id="3" name="Imagen 2" descr="Captura de pantalla 2020-11-25 a las 15.22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" y="942272"/>
            <a:ext cx="6611312" cy="35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924" y="-2328"/>
            <a:ext cx="8229600" cy="857250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04235" y="589953"/>
            <a:ext cx="5989948" cy="4108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9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¿Cuál es la forma y estructura de los cráteres?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¿Qué pasa con el cacao?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¿Cómo se relaciona la forma del cráter con el tamaño de las diferentes bolas</a:t>
            </a:r>
            <a:r>
              <a:rPr lang="es-ES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? ¿</a:t>
            </a:r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Y a la densidad?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¿Cómo se relaciona la forma del cráter con la altura a la que se dejan caer los objetos?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¿Cómo se ven afectados los rayos eyectados por estos parámetros?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¿Y con la velocidad con la que se lanzan?</a:t>
            </a:r>
            <a:endParaRPr lang="en-GB" dirty="0"/>
          </a:p>
        </p:txBody>
      </p:sp>
      <p:pic>
        <p:nvPicPr>
          <p:cNvPr id="4" name="Imagen 3" descr="Tycho-closeup-at-full-Frank-Barret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361" y="1484933"/>
            <a:ext cx="3727459" cy="26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56767"/>
            <a:ext cx="8229600" cy="857250"/>
          </a:xfrm>
        </p:spPr>
        <p:txBody>
          <a:bodyPr/>
          <a:lstStyle/>
          <a:p>
            <a:r>
              <a:rPr lang="es-ES" dirty="0" smtClean="0"/>
              <a:t>Análisis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293696" y="533915"/>
            <a:ext cx="8602133" cy="4385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9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Calcula la energía cinética de cada objeto de impacto cuando golpea la superficie.</a:t>
            </a: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La energía cinética de cada objeto de impacto que se deja caer se puede encontrar mediante la fórmula: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pPr algn="ctr"/>
            <a:r>
              <a:rPr lang="es-ES" b="1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K.E = 1⁄2 mv ^ 2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donde m = masa del objeto </a:t>
            </a:r>
            <a:r>
              <a:rPr lang="es-ES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y v </a:t>
            </a:r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= velocidad del objeto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La velocidad (rapidez en este caso) del objeto se puede encontrar usando: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velocidad = distancia / tiempo</a:t>
            </a:r>
          </a:p>
          <a:p>
            <a:endParaRPr lang="es-ES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Puede crear dos diagramas de dispersión para demostrar sus resultados: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Densidad / diámetro del objeto de impacto frente al diámetro del cráter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Profundidad media del cráter frente a velocidad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02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Calculator</a:t>
            </a:r>
            <a:endParaRPr lang="es-ES" dirty="0"/>
          </a:p>
        </p:txBody>
      </p:sp>
      <p:pic>
        <p:nvPicPr>
          <p:cNvPr id="4" name="Imagen 3" descr="Captura de pantalla 2020-10-19 a las 17.0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41" y="2878579"/>
            <a:ext cx="3267359" cy="2264921"/>
          </a:xfrm>
          <a:prstGeom prst="rect">
            <a:avLst/>
          </a:prstGeom>
        </p:spPr>
      </p:pic>
      <p:pic>
        <p:nvPicPr>
          <p:cNvPr id="5" name="Imagen 4" descr="Captura de pantalla 2020-10-19 a las 17.07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7" y="1228910"/>
            <a:ext cx="4132350" cy="2926412"/>
          </a:xfrm>
          <a:prstGeom prst="rect">
            <a:avLst/>
          </a:prstGeom>
        </p:spPr>
      </p:pic>
      <p:pic>
        <p:nvPicPr>
          <p:cNvPr id="6" name="Imagen 5" descr="Captura de pantalla 2020-10-19 a las 17.05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17" y="1228910"/>
            <a:ext cx="3553883" cy="241574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57200" y="43229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5"/>
              </a:rPr>
              <a:t>http://down2earth.eu/impact_calculator/planet.html?lang=</a:t>
            </a:r>
            <a:r>
              <a:rPr lang="es-ES" dirty="0" smtClean="0">
                <a:hlinkClick r:id="rId5"/>
              </a:rPr>
              <a:t>es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7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Creditos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Las Cumbres </a:t>
            </a:r>
            <a:r>
              <a:rPr lang="es-ES" sz="2400" dirty="0" err="1"/>
              <a:t>observatory</a:t>
            </a:r>
            <a:endParaRPr lang="es-ES" sz="2400" dirty="0"/>
          </a:p>
          <a:p>
            <a:r>
              <a:rPr lang="es-ES" sz="2400" dirty="0" err="1" smtClean="0"/>
              <a:t>Education.com</a:t>
            </a:r>
            <a:endParaRPr lang="es-ES" sz="2400" dirty="0" smtClean="0"/>
          </a:p>
          <a:p>
            <a:r>
              <a:rPr lang="es-ES" sz="2400" dirty="0" smtClean="0"/>
              <a:t>Lunar </a:t>
            </a:r>
            <a:r>
              <a:rPr lang="es-ES" sz="2400" dirty="0" err="1" smtClean="0"/>
              <a:t>Orbiter</a:t>
            </a:r>
            <a:r>
              <a:rPr lang="es-ES" sz="2400" dirty="0" smtClean="0"/>
              <a:t> </a:t>
            </a:r>
            <a:r>
              <a:rPr lang="es-ES" sz="2400" dirty="0" err="1" smtClean="0"/>
              <a:t>Recogniser</a:t>
            </a:r>
            <a:r>
              <a:rPr lang="es-ES" sz="2400" dirty="0" smtClean="0"/>
              <a:t> (LRO)</a:t>
            </a:r>
          </a:p>
          <a:p>
            <a:r>
              <a:rPr lang="es-ES" sz="2400" dirty="0" smtClean="0"/>
              <a:t>Down2Earth</a:t>
            </a:r>
          </a:p>
          <a:p>
            <a:endParaRPr lang="es-ES" sz="2400" dirty="0" smtClean="0"/>
          </a:p>
          <a:p>
            <a:endParaRPr lang="es-E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40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Impactos de Cráteres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ES" sz="12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Estructura geológica común que se encuentra en todos los planetas terrestres y lunas de los planetas exteriores.</a:t>
            </a: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Se forma cuando un </a:t>
            </a:r>
            <a:r>
              <a:rPr lang="es-ES" dirty="0" err="1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impactador</a:t>
            </a:r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 (asteroides / meteoritos) golpea una superficie </a:t>
            </a:r>
            <a:r>
              <a:rPr lang="es-ES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rocosa.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9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venpia002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41979"/>
          <a:stretch/>
        </p:blipFill>
        <p:spPr>
          <a:xfrm>
            <a:off x="2566358" y="2759954"/>
            <a:ext cx="6483403" cy="229323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agen 2" descr="neo_barrin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19" y="96573"/>
            <a:ext cx="5046842" cy="283870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Imagen 6" descr="Arima_twin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>
          <a:xfrm>
            <a:off x="91882" y="2593615"/>
            <a:ext cx="4346332" cy="245957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Imagen 7" descr="mercuryrays_messenger_bi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0" y="691110"/>
            <a:ext cx="2396348" cy="24104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Imagen 8" descr="Mimas Death Star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8758" r="8176" b="6962"/>
          <a:stretch/>
        </p:blipFill>
        <p:spPr>
          <a:xfrm>
            <a:off x="2485581" y="341066"/>
            <a:ext cx="2293688" cy="228874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2493487" y="2383588"/>
            <a:ext cx="5377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Mimas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446172" y="2678850"/>
            <a:ext cx="491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Tierra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889838" y="2678850"/>
            <a:ext cx="507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Marte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438214" y="2978471"/>
            <a:ext cx="506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Venus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950849" y="2812169"/>
            <a:ext cx="666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Mercurio</a:t>
            </a:r>
          </a:p>
        </p:txBody>
      </p:sp>
    </p:spTree>
    <p:extLst>
      <p:ext uri="{BB962C8B-B14F-4D97-AF65-F5344CB8AC3E}">
        <p14:creationId xmlns:p14="http://schemas.microsoft.com/office/powerpoint/2010/main" val="41880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1668" y="30815"/>
            <a:ext cx="4815132" cy="857250"/>
          </a:xfrm>
        </p:spPr>
        <p:txBody>
          <a:bodyPr/>
          <a:lstStyle/>
          <a:p>
            <a:r>
              <a:rPr lang="es-ES" dirty="0" smtClean="0"/>
              <a:t>¿Cómo se forman?</a:t>
            </a:r>
            <a:endParaRPr lang="es-ES" dirty="0"/>
          </a:p>
        </p:txBody>
      </p:sp>
      <p:pic>
        <p:nvPicPr>
          <p:cNvPr id="8" name="Imagen 7" descr="02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2430" cy="51435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697888" y="859628"/>
            <a:ext cx="54860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Piso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: en forma de cuenco o plano, 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por 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debajo del nivel del suelo circundante a menos que esté lleno de lava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.</a:t>
            </a:r>
            <a:endParaRPr lang="es-ES" sz="16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b="1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Rayos de eyección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: material que rodea el cráter que fue excavado durante el evento de impacto. La eyección se vuelve más delgada lejos del cráter y se extiende a grandes distancias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.</a:t>
            </a:r>
            <a:endParaRPr lang="es-ES" sz="16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b="1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Borde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: 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roca arrojada fuera del cráter y depositada como una pila de escombros en forma de anillo en el borde del cráter durante la explosión y 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excavación.</a:t>
            </a:r>
            <a:endParaRPr lang="es-ES" sz="16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b="1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Paredes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: empinadas y pueden tener escaleras gigantes llamadas terrazas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.</a:t>
            </a:r>
            <a:endParaRPr lang="es-ES" sz="16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b="1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Elevaciones centrales</a:t>
            </a:r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: montañas formadas debido al gran aumento y rápida disminución de la presión durante el evento de impacto. Ocurren solo en el centro de cráteres que tienen más de 40 km de diámetro</a:t>
            </a:r>
            <a:endParaRPr lang="es-ES" sz="1700" dirty="0"/>
          </a:p>
        </p:txBody>
      </p:sp>
      <p:pic>
        <p:nvPicPr>
          <p:cNvPr id="5" name="Impactcraterformation_lmb.png" descr="Impactcraterformation_lmb.png"/>
          <p:cNvPicPr>
            <a:picLocks noChangeAspect="1"/>
          </p:cNvPicPr>
          <p:nvPr/>
        </p:nvPicPr>
        <p:blipFill>
          <a:blip r:embed="rId3"/>
          <a:srcRect l="2315"/>
          <a:stretch>
            <a:fillRect/>
          </a:stretch>
        </p:blipFill>
        <p:spPr>
          <a:xfrm>
            <a:off x="9819081" y="2095453"/>
            <a:ext cx="4875108" cy="47778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40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¿Cómo se forman?</a:t>
            </a:r>
            <a:endParaRPr lang="es-ES" dirty="0"/>
          </a:p>
        </p:txBody>
      </p:sp>
      <p:pic>
        <p:nvPicPr>
          <p:cNvPr id="5" name="Imagen 4" descr="cover-lunarimpact_1920x1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17" y="1186119"/>
            <a:ext cx="4081406" cy="2295791"/>
          </a:xfrm>
          <a:prstGeom prst="rect">
            <a:avLst/>
          </a:prstGeom>
        </p:spPr>
      </p:pic>
      <p:pic>
        <p:nvPicPr>
          <p:cNvPr id="6" name="Imagen 5" descr="March_17_crater_proces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21" y="3106859"/>
            <a:ext cx="2045941" cy="2036641"/>
          </a:xfrm>
          <a:prstGeom prst="rect">
            <a:avLst/>
          </a:prstGeom>
        </p:spPr>
      </p:pic>
      <p:pic>
        <p:nvPicPr>
          <p:cNvPr id="7" name="Imagen 6" descr="March_17_Crater_LROC_mosaic_labe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0" y="3626156"/>
            <a:ext cx="4384869" cy="1517344"/>
          </a:xfrm>
          <a:prstGeom prst="rect">
            <a:avLst/>
          </a:prstGeom>
        </p:spPr>
      </p:pic>
      <p:pic>
        <p:nvPicPr>
          <p:cNvPr id="8" name="Imagen 7" descr="Tycho-closeup-at-full-Frank-Barret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3" y="1063229"/>
            <a:ext cx="3521455" cy="25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¿Por qué es importante estudiarlos?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Podemos determinar las edades de las diferentes capas de la superficie de un planeta / luna.</a:t>
            </a:r>
          </a:p>
          <a:p>
            <a:pPr marL="0" indent="0">
              <a:buNone/>
            </a:pPr>
            <a:r>
              <a:rPr lang="es-ES" sz="2600" i="1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(las superficies más antiguas están expuestas a impactos de meteoritos durante un período más largo)</a:t>
            </a:r>
          </a:p>
          <a:p>
            <a:r>
              <a:rPr lang="es-ES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Son lugares ideales para buscar rastros de agua, componentes orgánicos y ¡quizás vida!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9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Marte</a:t>
            </a:r>
            <a:endParaRPr lang="es-ES" dirty="0"/>
          </a:p>
        </p:txBody>
      </p:sp>
      <p:pic>
        <p:nvPicPr>
          <p:cNvPr id="6" name="Marcador de contenido 5" descr="Curiosity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b="21113"/>
          <a:stretch>
            <a:fillRect/>
          </a:stretch>
        </p:blipFill>
        <p:spPr>
          <a:xfrm>
            <a:off x="154500" y="1341560"/>
            <a:ext cx="8814012" cy="3635525"/>
          </a:xfrm>
        </p:spPr>
      </p:pic>
    </p:spTree>
    <p:extLst>
      <p:ext uri="{BB962C8B-B14F-4D97-AF65-F5344CB8AC3E}">
        <p14:creationId xmlns:p14="http://schemas.microsoft.com/office/powerpoint/2010/main" val="9263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305531" y="0"/>
            <a:ext cx="8229600" cy="857250"/>
          </a:xfrm>
        </p:spPr>
        <p:txBody>
          <a:bodyPr/>
          <a:lstStyle/>
          <a:p>
            <a:r>
              <a:rPr lang="es-ES" dirty="0" smtClean="0"/>
              <a:t>Materiales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1"/>
            <a:ext cx="5196665" cy="3394472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/>
              <a:t>Proyectiles</a:t>
            </a:r>
            <a:r>
              <a:rPr lang="en-GB" dirty="0" smtClean="0"/>
              <a:t> de </a:t>
            </a:r>
            <a:r>
              <a:rPr lang="en-GB" dirty="0" err="1" smtClean="0"/>
              <a:t>diferente</a:t>
            </a:r>
            <a:r>
              <a:rPr lang="en-GB" dirty="0" smtClean="0"/>
              <a:t> </a:t>
            </a:r>
            <a:r>
              <a:rPr lang="en-GB" dirty="0" err="1" smtClean="0"/>
              <a:t>tamaño</a:t>
            </a:r>
            <a:r>
              <a:rPr lang="en-GB" dirty="0" smtClean="0"/>
              <a:t>, </a:t>
            </a:r>
            <a:r>
              <a:rPr lang="en-GB" dirty="0" err="1" smtClean="0"/>
              <a:t>densidad</a:t>
            </a:r>
            <a:r>
              <a:rPr lang="mr-IN" dirty="0" smtClean="0"/>
              <a:t>…</a:t>
            </a:r>
            <a:r>
              <a:rPr lang="en-GB" dirty="0" smtClean="0"/>
              <a:t>: </a:t>
            </a:r>
            <a:r>
              <a:rPr lang="en-GB" dirty="0" err="1" smtClean="0"/>
              <a:t>plástico</a:t>
            </a:r>
            <a:r>
              <a:rPr lang="en-GB" dirty="0" smtClean="0"/>
              <a:t>, </a:t>
            </a:r>
            <a:r>
              <a:rPr lang="en-GB" dirty="0" err="1" smtClean="0"/>
              <a:t>madera</a:t>
            </a:r>
            <a:r>
              <a:rPr lang="en-GB" dirty="0" smtClean="0"/>
              <a:t>, </a:t>
            </a:r>
            <a:r>
              <a:rPr lang="en-GB" dirty="0" err="1" smtClean="0"/>
              <a:t>canicas</a:t>
            </a:r>
            <a:r>
              <a:rPr lang="mr-IN" dirty="0" smtClean="0"/>
              <a:t>…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 smtClean="0"/>
              <a:t>1 </a:t>
            </a:r>
            <a:r>
              <a:rPr lang="en-GB" dirty="0" err="1" smtClean="0"/>
              <a:t>contenedor</a:t>
            </a:r>
            <a:r>
              <a:rPr lang="en-GB" dirty="0" smtClean="0"/>
              <a:t> de </a:t>
            </a:r>
            <a:r>
              <a:rPr lang="en-GB" dirty="0" err="1" smtClean="0"/>
              <a:t>plástico</a:t>
            </a:r>
            <a:r>
              <a:rPr lang="en-GB" dirty="0" smtClean="0"/>
              <a:t> </a:t>
            </a:r>
            <a:r>
              <a:rPr lang="en-GB" dirty="0" err="1" smtClean="0"/>
              <a:t>cuadrado</a:t>
            </a:r>
            <a:endParaRPr lang="en-GB" dirty="0"/>
          </a:p>
          <a:p>
            <a:r>
              <a:rPr lang="en-GB" dirty="0" err="1" smtClean="0"/>
              <a:t>Colacao</a:t>
            </a:r>
            <a:endParaRPr lang="en-GB" dirty="0"/>
          </a:p>
          <a:p>
            <a:r>
              <a:rPr lang="en-GB" dirty="0" err="1" smtClean="0"/>
              <a:t>Harina</a:t>
            </a:r>
            <a:endParaRPr lang="en-GB" dirty="0"/>
          </a:p>
          <a:p>
            <a:r>
              <a:rPr lang="en-GB" dirty="0"/>
              <a:t>1 </a:t>
            </a:r>
            <a:r>
              <a:rPr lang="en-GB" dirty="0" err="1" smtClean="0"/>
              <a:t>regla</a:t>
            </a:r>
            <a:endParaRPr lang="en-GB" dirty="0"/>
          </a:p>
          <a:p>
            <a:r>
              <a:rPr lang="en-GB" dirty="0"/>
              <a:t>1 </a:t>
            </a:r>
            <a:r>
              <a:rPr lang="en-GB" dirty="0" err="1" smtClean="0"/>
              <a:t>balanza</a:t>
            </a:r>
            <a:endParaRPr lang="en-GB" dirty="0"/>
          </a:p>
          <a:p>
            <a:r>
              <a:rPr lang="en-GB" dirty="0"/>
              <a:t>1 </a:t>
            </a:r>
            <a:r>
              <a:rPr lang="en-GB" dirty="0" err="1" smtClean="0"/>
              <a:t>cronómetro</a:t>
            </a:r>
            <a:endParaRPr lang="en-GB" dirty="0"/>
          </a:p>
        </p:txBody>
      </p:sp>
      <p:pic>
        <p:nvPicPr>
          <p:cNvPr id="5" name="Imagen 4" descr="large_15fb46db4f9e2170c42d4ce370722ed60a73a22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4"/>
          <a:stretch/>
        </p:blipFill>
        <p:spPr>
          <a:xfrm>
            <a:off x="5991520" y="64800"/>
            <a:ext cx="3113603" cy="3234166"/>
          </a:xfrm>
          <a:prstGeom prst="rect">
            <a:avLst/>
          </a:prstGeom>
        </p:spPr>
      </p:pic>
      <p:pic>
        <p:nvPicPr>
          <p:cNvPr id="6" name="20181128_165641.jpg" descr="20181128_16564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65" y="3571327"/>
            <a:ext cx="3314535" cy="1572173"/>
          </a:xfrm>
          <a:prstGeom prst="rect">
            <a:avLst/>
          </a:prstGeom>
        </p:spPr>
      </p:pic>
      <p:pic>
        <p:nvPicPr>
          <p:cNvPr id="7" name="20181128_170103.jpg" descr="20181128_170103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9" y="2795451"/>
            <a:ext cx="1615441" cy="23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Experimento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50579"/>
            <a:ext cx="8453783" cy="3705248"/>
          </a:xfrm>
        </p:spPr>
        <p:txBody>
          <a:bodyPr>
            <a:noAutofit/>
          </a:bodyPr>
          <a:lstStyle/>
          <a:p>
            <a:endParaRPr lang="es-ES" sz="8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Divida a los alumnos en grupos de 3-5 y asegúrese de que llenan el cubo con harina (unos 10 cm) y lo alisan sobre la superficie con la espátula.</a:t>
            </a: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Necesitan agregar el cacao por encima de la harina para ver mejor el efecto (alrededor de un cm</a:t>
            </a:r>
            <a:r>
              <a:rPr lang="es-ES" sz="1600" dirty="0" smtClean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).</a:t>
            </a:r>
            <a:endParaRPr lang="es-ES" sz="1600" dirty="0">
              <a:solidFill>
                <a:srgbClr val="202124"/>
              </a:solidFill>
              <a:latin typeface="Helvetica"/>
              <a:ea typeface="Helvetica"/>
              <a:cs typeface="Helvetica"/>
            </a:endParaRP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Seleccione bolas de diferentes tamaños y densidades. Cada grupo tomará y dejará varios de ellos desde una altura de 50 cm aprox. en el cubo.</a:t>
            </a: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Verán que los impactos crean estructuras (cráteres) similares a las que observamos en la Luna o Marte.</a:t>
            </a: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Anime a sus alumnos a repetir el experimento con pelotas de igual tamaño pero de diferente densidad, de la misma altura.</a:t>
            </a: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También lanzando las bolas desde diferentes alturas y con diferente velocidad inicial (energía). Finalmente, deberán dejar caer bolas de diferentes tamaños.</a:t>
            </a:r>
          </a:p>
          <a:p>
            <a:r>
              <a:rPr lang="es-ES" sz="1600" dirty="0">
                <a:solidFill>
                  <a:srgbClr val="202124"/>
                </a:solidFill>
                <a:latin typeface="Helvetica"/>
                <a:ea typeface="Helvetica"/>
                <a:cs typeface="Helvetica"/>
              </a:rPr>
              <a:t>Deje que los estudiantes escriban sus observaciones en su cuaderno y construyan una tabla como la siguiente: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285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9182</TotalTime>
  <Words>927</Words>
  <Application>Microsoft Macintosh PowerPoint</Application>
  <PresentationFormat>Presentación en pantalla (16:9)</PresentationFormat>
  <Paragraphs>96</Paragraphs>
  <Slides>14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Cráteres en clase</vt:lpstr>
      <vt:lpstr>Impactos de Cráteres</vt:lpstr>
      <vt:lpstr>Presentación de PowerPoint</vt:lpstr>
      <vt:lpstr>¿Cómo se forman?</vt:lpstr>
      <vt:lpstr>¿Cómo se forman?</vt:lpstr>
      <vt:lpstr>¿Por qué es importante estudiarlos?</vt:lpstr>
      <vt:lpstr>En Marte</vt:lpstr>
      <vt:lpstr>Materiales</vt:lpstr>
      <vt:lpstr>Experimento</vt:lpstr>
      <vt:lpstr>Experimento</vt:lpstr>
      <vt:lpstr>Análisis</vt:lpstr>
      <vt:lpstr>Análisis</vt:lpstr>
      <vt:lpstr>Impact Calculator</vt:lpstr>
      <vt:lpstr>Creditos</vt:lpstr>
    </vt:vector>
  </TitlesOfParts>
  <Company>Instituto de Astrofísica de Canarias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Alfred R. Rosenberg González</dc:creator>
  <cp:lastModifiedBy>Sandra Benitez</cp:lastModifiedBy>
  <cp:revision>364</cp:revision>
  <dcterms:created xsi:type="dcterms:W3CDTF">2015-10-20T12:56:37Z</dcterms:created>
  <dcterms:modified xsi:type="dcterms:W3CDTF">2020-11-25T18:35:17Z</dcterms:modified>
</cp:coreProperties>
</file>