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6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3"/>
    <p:restoredTop sz="94764"/>
  </p:normalViewPr>
  <p:slideViewPr>
    <p:cSldViewPr snapToGrid="0" snapToObjects="1">
      <p:cViewPr varScale="1">
        <p:scale>
          <a:sx n="81" d="100"/>
          <a:sy n="81" d="100"/>
        </p:scale>
        <p:origin x="-1488" y="-11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17320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/>
            <a:r>
              <a:t>Williamina = nebulosa cabeza de caballo</a:t>
            </a:r>
          </a:p>
          <a:p>
            <a:pPr defTabSz="457200"/>
            <a:r>
              <a:t>Annie Jump Cannon= clasificó más estrellas que ningun otro ser humano nunca en la historia = 350.000 estrellas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1600"/>
            </a:lvl1pPr>
          </a:lstStyle>
          <a:p>
            <a:r>
              <a:t>Nebulosa Cangrejo en nuestra galaxia, distancia de 5.5 años luz. Conexión con la supernova 1054, observada por astrónomos chinos. Pulsar en su interior.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5" name="Shape 3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1600"/>
            </a:lvl1pPr>
          </a:lstStyle>
          <a:p>
            <a:r>
              <a:t>Nebulosa Cangrejo en nuestra galaxia, distancia de 5.5 años luz. Conexión con la supernova 1054, observada por astrónomos chinos. Pulsar en su interior.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1600"/>
            </a:pPr>
            <a:r>
              <a:t>SN B0509: En la LMC, a 160.000 años luz. Tipo Ia. Explosión hace 400 años. Mide 75 años luz.</a:t>
            </a:r>
          </a:p>
          <a:p>
            <a:pPr defTabSz="457200">
              <a:defRPr sz="1600"/>
            </a:pPr>
            <a:endParaRPr/>
          </a:p>
          <a:p>
            <a:pPr defTabSz="457200">
              <a:defRPr sz="1600"/>
            </a:pPr>
            <a:r>
              <a:t>LMC N49: En la LMC, a 160.000 años luz. Tipo II. Explosión hace 5000 años (más vieja)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n"/>
          <p:cNvSpPr>
            <a:spLocks noGrp="1"/>
          </p:cNvSpPr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Texto del título"/>
          <p:cNvSpPr txBox="1"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Texto del título</a:t>
            </a:r>
          </a:p>
        </p:txBody>
      </p:sp>
      <p:sp>
        <p:nvSpPr>
          <p:cNvPr id="8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reflejo 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n"/>
          <p:cNvSpPr>
            <a:spLocks noGrp="1"/>
          </p:cNvSpPr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Texto del título"/>
          <p:cNvSpPr txBox="1"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Texto del título</a:t>
            </a:r>
          </a:p>
        </p:txBody>
      </p:sp>
      <p:sp>
        <p:nvSpPr>
          <p:cNvPr id="9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n"/>
          <p:cNvSpPr>
            <a:spLocks noGrp="1"/>
          </p:cNvSpPr>
          <p:nvPr>
            <p:ph type="pic" sz="quarter" idx="13"/>
          </p:nvPr>
        </p:nvSpPr>
        <p:spPr>
          <a:xfrm>
            <a:off x="7200900" y="2908300"/>
            <a:ext cx="4064000" cy="5422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1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7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o del título"/>
          <p:cNvSpPr txBox="1">
            <a:spLocks noGrp="1"/>
          </p:cNvSpPr>
          <p:nvPr>
            <p:ph type="title"/>
          </p:nvPr>
        </p:nvSpPr>
        <p:spPr>
          <a:xfrm>
            <a:off x="1267968" y="260096"/>
            <a:ext cx="10468865" cy="2438401"/>
          </a:xfrm>
          <a:prstGeom prst="rect">
            <a:avLst/>
          </a:prstGeom>
        </p:spPr>
        <p:txBody>
          <a:bodyPr lIns="65023" tIns="65023" rIns="65023" bIns="65023"/>
          <a:lstStyle>
            <a:lvl1pPr defTabSz="585216">
              <a:defRPr sz="8000"/>
            </a:lvl1pPr>
          </a:lstStyle>
          <a:p>
            <a:r>
              <a:t>Texto del título</a:t>
            </a:r>
          </a:p>
        </p:txBody>
      </p:sp>
      <p:sp>
        <p:nvSpPr>
          <p:cNvPr id="136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67968" y="2763520"/>
            <a:ext cx="10468865" cy="5722113"/>
          </a:xfrm>
          <a:prstGeom prst="rect">
            <a:avLst/>
          </a:prstGeom>
        </p:spPr>
        <p:txBody>
          <a:bodyPr lIns="65023" tIns="65023" rIns="65023" bIns="65023"/>
          <a:lstStyle>
            <a:lvl1pPr marL="1031875" indent="-714375" defTabSz="585216">
              <a:spcBef>
                <a:spcPts val="2400"/>
              </a:spcBef>
              <a:defRPr sz="4000"/>
            </a:lvl1pPr>
            <a:lvl2pPr marL="1476375" indent="-714375" defTabSz="585216">
              <a:spcBef>
                <a:spcPts val="2400"/>
              </a:spcBef>
              <a:defRPr sz="4000"/>
            </a:lvl2pPr>
            <a:lvl3pPr marL="1920875" indent="-714375" defTabSz="585216">
              <a:spcBef>
                <a:spcPts val="2400"/>
              </a:spcBef>
              <a:defRPr sz="4000"/>
            </a:lvl3pPr>
            <a:lvl4pPr marL="2365375" indent="-714375" defTabSz="585216">
              <a:spcBef>
                <a:spcPts val="2400"/>
              </a:spcBef>
              <a:defRPr sz="4000"/>
            </a:lvl4pPr>
            <a:lvl5pPr marL="2809875" indent="-714375" defTabSz="585216">
              <a:spcBef>
                <a:spcPts val="2400"/>
              </a:spcBef>
              <a:defRPr sz="40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1297" y="9268459"/>
            <a:ext cx="345949" cy="371349"/>
          </a:xfrm>
          <a:prstGeom prst="rect">
            <a:avLst/>
          </a:prstGeom>
        </p:spPr>
        <p:txBody>
          <a:bodyPr lIns="65023" tIns="65023" rIns="65023" bIns="65023"/>
          <a:lstStyle>
            <a:lvl1pPr defTabSz="585216">
              <a:defRPr sz="16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o del título"/>
          <p:cNvSpPr txBox="1">
            <a:spLocks noGrp="1"/>
          </p:cNvSpPr>
          <p:nvPr>
            <p:ph type="title"/>
          </p:nvPr>
        </p:nvSpPr>
        <p:spPr>
          <a:xfrm>
            <a:off x="1267968" y="1641855"/>
            <a:ext cx="10468865" cy="3299969"/>
          </a:xfrm>
          <a:prstGeom prst="rect">
            <a:avLst/>
          </a:prstGeom>
        </p:spPr>
        <p:txBody>
          <a:bodyPr lIns="65023" tIns="65023" rIns="65023" bIns="65023" anchor="b"/>
          <a:lstStyle>
            <a:lvl1pPr defTabSz="585216">
              <a:defRPr sz="8000"/>
            </a:lvl1pPr>
          </a:lstStyle>
          <a:p>
            <a:r>
              <a:t>Texto del título</a:t>
            </a:r>
          </a:p>
        </p:txBody>
      </p:sp>
      <p:sp>
        <p:nvSpPr>
          <p:cNvPr id="14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67968" y="5023103"/>
            <a:ext cx="10468865" cy="113792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585216">
              <a:spcBef>
                <a:spcPts val="0"/>
              </a:spcBef>
              <a:buSzTx/>
              <a:buNone/>
              <a:defRPr sz="3400"/>
            </a:lvl1pPr>
            <a:lvl2pPr marL="0" indent="0" algn="ctr" defTabSz="585216">
              <a:spcBef>
                <a:spcPts val="0"/>
              </a:spcBef>
              <a:buSzTx/>
              <a:buNone/>
              <a:defRPr sz="3400"/>
            </a:lvl2pPr>
            <a:lvl3pPr marL="0" indent="0" algn="ctr" defTabSz="585216">
              <a:spcBef>
                <a:spcPts val="0"/>
              </a:spcBef>
              <a:buSzTx/>
              <a:buNone/>
              <a:defRPr sz="3400"/>
            </a:lvl3pPr>
            <a:lvl4pPr marL="0" indent="0" algn="ctr" defTabSz="585216">
              <a:spcBef>
                <a:spcPts val="0"/>
              </a:spcBef>
              <a:buSzTx/>
              <a:buNone/>
              <a:defRPr sz="3400"/>
            </a:lvl4pPr>
            <a:lvl5pPr marL="0" indent="0" algn="ctr" defTabSz="585216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1297" y="9268459"/>
            <a:ext cx="345949" cy="371349"/>
          </a:xfrm>
          <a:prstGeom prst="rect">
            <a:avLst/>
          </a:prstGeom>
        </p:spPr>
        <p:txBody>
          <a:bodyPr lIns="65023" tIns="65023" rIns="65023" bIns="65023"/>
          <a:lstStyle>
            <a:lvl1pPr defTabSz="585216">
              <a:defRPr sz="16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o del título"/>
          <p:cNvSpPr txBox="1">
            <a:spLocks noGrp="1"/>
          </p:cNvSpPr>
          <p:nvPr>
            <p:ph type="title"/>
          </p:nvPr>
        </p:nvSpPr>
        <p:spPr>
          <a:xfrm>
            <a:off x="650239" y="72831"/>
            <a:ext cx="11704322" cy="2604941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>
            <a:lvl1pPr indent="484631" algn="l" defTabSz="1300480">
              <a:defRPr sz="5800">
                <a:ln w="8769">
                  <a:solidFill>
                    <a:srgbClr val="365881"/>
                  </a:solidFill>
                </a:ln>
                <a:solidFill>
                  <a:srgbClr val="729CDC"/>
                </a:solidFill>
                <a:effectLst>
                  <a:outerShdw blurRad="25400" dist="26000" dir="145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729CDC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4" name="Nivel de texto 1…"/>
          <p:cNvSpPr txBox="1">
            <a:spLocks noGrp="1"/>
          </p:cNvSpPr>
          <p:nvPr>
            <p:ph type="body" idx="1"/>
          </p:nvPr>
        </p:nvSpPr>
        <p:spPr>
          <a:xfrm>
            <a:off x="650239" y="2677771"/>
            <a:ext cx="11704322" cy="7075829"/>
          </a:xfrm>
          <a:prstGeom prst="rect">
            <a:avLst/>
          </a:prstGeom>
        </p:spPr>
        <p:txBody>
          <a:bodyPr lIns="65023" tIns="65023" rIns="65023" bIns="65023" anchor="t">
            <a:normAutofit/>
          </a:bodyPr>
          <a:lstStyle>
            <a:lvl1pPr marL="601675" indent="-537667" defTabSz="1300480">
              <a:spcBef>
                <a:spcPts val="1000"/>
              </a:spcBef>
              <a:buClr>
                <a:srgbClr val="4F81BD"/>
              </a:buClr>
              <a:buSzPct val="80000"/>
              <a:buChar char="⦿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998806" indent="-461596" defTabSz="1300480">
              <a:spcBef>
                <a:spcPts val="1000"/>
              </a:spcBef>
              <a:buClr>
                <a:srgbClr val="4F81BD"/>
              </a:buClr>
              <a:buSzPct val="95000"/>
              <a:buChar char="›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77874" indent="-400050" defTabSz="1300480">
              <a:spcBef>
                <a:spcPts val="1000"/>
              </a:spcBef>
              <a:buClr>
                <a:srgbClr val="4F81BD"/>
              </a:buClr>
              <a:buSzPct val="100000"/>
              <a:buChar char="●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02943" indent="-441655" defTabSz="1300480">
              <a:spcBef>
                <a:spcPts val="1000"/>
              </a:spcBef>
              <a:buClr>
                <a:srgbClr val="4F81BD"/>
              </a:buClr>
              <a:buSzPct val="100000"/>
              <a:buChar char="●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854788" indent="-464900" defTabSz="1300480">
              <a:spcBef>
                <a:spcPts val="1000"/>
              </a:spcBef>
              <a:buClr>
                <a:srgbClr val="4F81BD"/>
              </a:buClr>
              <a:buSzPct val="100000"/>
              <a:buChar char="●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0793983" y="9294537"/>
            <a:ext cx="715265" cy="352001"/>
          </a:xfrm>
          <a:prstGeom prst="rect">
            <a:avLst/>
          </a:prstGeom>
        </p:spPr>
        <p:txBody>
          <a:bodyPr wrap="square" lIns="65023" tIns="65023" rIns="65023" bIns="65023"/>
          <a:lstStyle>
            <a:lvl1pPr defTabSz="1300480"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 (2 column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n"/>
          <p:cNvSpPr>
            <a:spLocks noGrp="1"/>
          </p:cNvSpPr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7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reflejo 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n"/>
          <p:cNvSpPr>
            <a:spLocks noGrp="1"/>
          </p:cNvSpPr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8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Texto del título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hyperlink" Target="https://www.youtube.com/watch?v=bZfFdCknTQc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hyperlink" Target="http://sci.esa.int/star_mapper/" TargetMode="External"/><Relationship Id="rId5" Type="http://schemas.openxmlformats.org/officeDocument/2006/relationships/hyperlink" Target="http://sci.esa.int/gaia-stellar-family-portrait/" TargetMode="External"/><Relationship Id="rId6" Type="http://schemas.openxmlformats.org/officeDocument/2006/relationships/hyperlink" Target="http://sci.esa.int/gaia/58311-from-hipparchus-to-hipparcos-a-sonification-of-stellar-catalogues/" TargetMode="External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9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9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John_Goodricke" TargetMode="External"/><Relationship Id="rId4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henrietta.iaa.es/el-diario-secreto-de-henrietta-sleavitt" TargetMode="External"/><Relationship Id="rId5" Type="http://schemas.openxmlformats.org/officeDocument/2006/relationships/image" Target="../media/image6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7.png"/><Relationship Id="rId5" Type="http://schemas.openxmlformats.org/officeDocument/2006/relationships/hyperlink" Target="http://henrietta.iaa.es/el-diario-secreto-de-henrietta-sleavitt" TargetMode="External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7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Relationship Id="rId3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2.png"/><Relationship Id="rId5" Type="http://schemas.openxmlformats.org/officeDocument/2006/relationships/image" Target="../media/image103.jpe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9.png"/><Relationship Id="rId5" Type="http://schemas.openxmlformats.org/officeDocument/2006/relationships/image" Target="../media/image106.jpeg"/><Relationship Id="rId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9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Relationship Id="rId3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9.png"/><Relationship Id="rId5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9.png"/><Relationship Id="rId5" Type="http://schemas.openxmlformats.org/officeDocument/2006/relationships/image" Target="../media/image54.png"/><Relationship Id="rId6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19e37.com/blog/como-supimos-la-distancia-tierra-luna/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Relationship Id="rId3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4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png"/><Relationship Id="rId5" Type="http://schemas.openxmlformats.org/officeDocument/2006/relationships/image" Target="../media/image24.gif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Midiendo distancias en el Universo"/>
          <p:cNvSpPr txBox="1">
            <a:spLocks noGrp="1"/>
          </p:cNvSpPr>
          <p:nvPr>
            <p:ph type="title"/>
          </p:nvPr>
        </p:nvSpPr>
        <p:spPr>
          <a:xfrm>
            <a:off x="403013" y="1049693"/>
            <a:ext cx="8694705" cy="2189743"/>
          </a:xfrm>
          <a:prstGeom prst="rect">
            <a:avLst/>
          </a:prstGeom>
        </p:spPr>
        <p:txBody>
          <a:bodyPr lIns="50800" tIns="50800" rIns="50800" bIns="50800" anchor="t">
            <a:normAutofit fontScale="90000"/>
          </a:bodyPr>
          <a:lstStyle>
            <a:lvl1pPr indent="0" defTabSz="327152">
              <a:lnSpc>
                <a:spcPct val="120000"/>
              </a:lnSpc>
              <a:defRPr sz="5936" b="1" cap="all">
                <a:ln>
                  <a:noFill/>
                </a:ln>
                <a:solidFill>
                  <a:srgbClr val="FFFFFF"/>
                </a:solidFill>
                <a:effectLst>
                  <a:outerShdw blurRad="14224" dist="35560" dir="11280000" rotWithShape="0">
                    <a:srgbClr val="18679A"/>
                  </a:outerShdw>
                </a:effectLst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Midiendo distancias en el Universo</a:t>
            </a:r>
          </a:p>
        </p:txBody>
      </p:sp>
      <p:sp>
        <p:nvSpPr>
          <p:cNvPr id="165" name="Sandra Benítez Herrera…"/>
          <p:cNvSpPr/>
          <p:nvPr/>
        </p:nvSpPr>
        <p:spPr>
          <a:xfrm>
            <a:off x="525167" y="6539045"/>
            <a:ext cx="7481254" cy="1844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/>
          <a:p>
            <a:pPr algn="l" defTabSz="585216">
              <a:defRPr sz="3400">
                <a:solidFill>
                  <a:srgbClr val="FFD9A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Sandra Benítez Herrera</a:t>
            </a:r>
          </a:p>
          <a:p>
            <a:pPr algn="l" defTabSz="585216">
              <a:defRPr sz="3400">
                <a:solidFill>
                  <a:srgbClr val="FFD9A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Instituto de Astrofísica de Canarias</a:t>
            </a:r>
          </a:p>
        </p:txBody>
      </p:sp>
      <p:pic>
        <p:nvPicPr>
          <p:cNvPr id="166" name="logo_iac_1_tinta_fondo_oscuro_500x500_trans.png" descr="logo_iac_1_tinta_fondo_oscuro_500x500_tran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4194" y="8486365"/>
            <a:ext cx="1154308" cy="1154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encabezado1.jpg" descr="encabezado1.jpg"/>
          <p:cNvPicPr>
            <a:picLocks noChangeAspect="1"/>
          </p:cNvPicPr>
          <p:nvPr/>
        </p:nvPicPr>
        <p:blipFill>
          <a:blip r:embed="rId4">
            <a:extLst/>
          </a:blip>
          <a:srcRect l="34881"/>
          <a:stretch>
            <a:fillRect/>
          </a:stretch>
        </p:blipFill>
        <p:spPr>
          <a:xfrm>
            <a:off x="10785209" y="8701664"/>
            <a:ext cx="1889512" cy="941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marca TF2030 blanco.png" descr="marca TF2030 blanc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3406" y="8788244"/>
            <a:ext cx="1154308" cy="794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logo_blanco.png" descr="logo_blanc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73451" y="-122728"/>
            <a:ext cx="3372742" cy="2452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logo_GC2.png" descr="logo_GC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84950" y="8879237"/>
            <a:ext cx="1801981" cy="677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fdcan_semi_horiz_blanco_925x350_trans.png" descr="fdcan_semi_horiz_blanco_925x350_trans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73386" y="8890204"/>
            <a:ext cx="1889705" cy="715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medi_blanco_763x450_trans.png" descr="medi_blanco_763x450_trans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76520" y="8757227"/>
            <a:ext cx="1402266" cy="830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adar"/>
          <p:cNvSpPr/>
          <p:nvPr/>
        </p:nvSpPr>
        <p:spPr>
          <a:xfrm>
            <a:off x="166056" y="1686983"/>
            <a:ext cx="1231708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spcBef>
                <a:spcPts val="24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Radar</a:t>
            </a:r>
          </a:p>
        </p:txBody>
      </p:sp>
      <p:sp>
        <p:nvSpPr>
          <p:cNvPr id="224" name="Hoy en día"/>
          <p:cNvSpPr txBox="1">
            <a:spLocks noGrp="1"/>
          </p:cNvSpPr>
          <p:nvPr>
            <p:ph type="title"/>
          </p:nvPr>
        </p:nvSpPr>
        <p:spPr>
          <a:xfrm>
            <a:off x="1270000" y="247385"/>
            <a:ext cx="10464800" cy="1094582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Hoy en día</a:t>
            </a:r>
          </a:p>
        </p:txBody>
      </p:sp>
      <p:sp>
        <p:nvSpPr>
          <p:cNvPr id="225" name="Uno de los métodos más precisos para medir distancias entre planetas.…"/>
          <p:cNvSpPr/>
          <p:nvPr/>
        </p:nvSpPr>
        <p:spPr>
          <a:xfrm>
            <a:off x="811206" y="2295313"/>
            <a:ext cx="8240123" cy="435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t>Uno de los métodos más precisos para medir distancias entre planetas.</a:t>
            </a:r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t>Medida del tiempo entre la emisión y el eco de una onda de radio reflejada sobre la superficie de un planeta.</a:t>
            </a:r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t>Distancia: </a:t>
            </a:r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t>Precisión de uno o dos kilómetros, error absoluto de cienmillonésimas.</a:t>
            </a:r>
          </a:p>
        </p:txBody>
      </p:sp>
      <p:pic>
        <p:nvPicPr>
          <p:cNvPr id="226" name="250px-ADU-1000-3.jpg" descr="250px-ADU-1000-3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03266" y="1479550"/>
            <a:ext cx="3351313" cy="4493513"/>
          </a:xfrm>
          <a:prstGeom prst="rect">
            <a:avLst/>
          </a:prstGeom>
        </p:spPr>
      </p:pic>
      <p:pic>
        <p:nvPicPr>
          <p:cNvPr id="227" name="2000px-Sonar_Principle_EN.svg.png" descr="2000px-Sonar_Principle_EN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73239" y="6239317"/>
            <a:ext cx="7071171" cy="37936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" name="Rectángulo"/>
          <p:cNvGrpSpPr/>
          <p:nvPr/>
        </p:nvGrpSpPr>
        <p:grpSpPr>
          <a:xfrm>
            <a:off x="2986216" y="4745302"/>
            <a:ext cx="1925837" cy="982663"/>
            <a:chOff x="0" y="0"/>
            <a:chExt cx="1925835" cy="982662"/>
          </a:xfrm>
        </p:grpSpPr>
        <p:sp>
          <p:nvSpPr>
            <p:cNvPr id="229" name="Rectángulo"/>
            <p:cNvSpPr/>
            <p:nvPr/>
          </p:nvSpPr>
          <p:spPr>
            <a:xfrm>
              <a:off x="31750" y="31750"/>
              <a:ext cx="1862336" cy="919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228" name="Rectángulo" descr="Rectángulo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925836" cy="982663"/>
            </a:xfrm>
            <a:prstGeom prst="rect">
              <a:avLst/>
            </a:prstGeom>
            <a:effectLst/>
          </p:spPr>
        </p:pic>
      </p:grpSp>
      <p:pic>
        <p:nvPicPr>
          <p:cNvPr id="231" name="MathTypeImage.pdf" descr="MathTypeImage.pdf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3093636" y="4852458"/>
            <a:ext cx="1619378" cy="768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Usado para medir la distancia a la Luna poco después de inventarse (1964)…"/>
          <p:cNvSpPr/>
          <p:nvPr/>
        </p:nvSpPr>
        <p:spPr>
          <a:xfrm>
            <a:off x="1149873" y="2213609"/>
            <a:ext cx="11266625" cy="2773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t>Usado para medir la distancia a la Luna poco después de inventarse (1964)</a:t>
            </a:r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t>Sólo aplicable dentro del Sistema Solar: distancias estimadas con mucha precisión desde Mercurio a Saturno</a:t>
            </a:r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t>Muy utilizado para medidas de forma y rotación de asteroides y cometas</a:t>
            </a:r>
          </a:p>
        </p:txBody>
      </p:sp>
      <p:pic>
        <p:nvPicPr>
          <p:cNvPr id="234" name="Radar_images_and_computer_model_of_asteroid_1999_JM8.jpg" descr="Radar_images_and_computer_model_of_asteroid_1999_JM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7483" y="5588000"/>
            <a:ext cx="7658101" cy="38227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Radar"/>
          <p:cNvSpPr/>
          <p:nvPr/>
        </p:nvSpPr>
        <p:spPr>
          <a:xfrm>
            <a:off x="166056" y="1686983"/>
            <a:ext cx="1231708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spcBef>
                <a:spcPts val="24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Radar</a:t>
            </a:r>
          </a:p>
        </p:txBody>
      </p:sp>
      <p:sp>
        <p:nvSpPr>
          <p:cNvPr id="236" name="Hoy en día"/>
          <p:cNvSpPr txBox="1">
            <a:spLocks noGrp="1"/>
          </p:cNvSpPr>
          <p:nvPr>
            <p:ph type="title"/>
          </p:nvPr>
        </p:nvSpPr>
        <p:spPr>
          <a:xfrm>
            <a:off x="1430866" y="247385"/>
            <a:ext cx="10464801" cy="1094582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Hoy en día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e basa en la Astrometría: medida muy precisa de las coordenadas de los cuerpos celestes y sus movimientos…"/>
          <p:cNvSpPr/>
          <p:nvPr/>
        </p:nvSpPr>
        <p:spPr>
          <a:xfrm>
            <a:off x="828139" y="2300717"/>
            <a:ext cx="8240123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9484" indent="-319484" algn="l"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Se basa en la </a:t>
            </a:r>
            <a:r>
              <a:rPr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Astrometría</a:t>
            </a:r>
            <a:r>
              <a:rPr dirty="0"/>
              <a:t>: medida muy precisa de las coordenadas de los cuerpos celestes y sus movimientos</a:t>
            </a:r>
          </a:p>
          <a:p>
            <a:pPr marL="319484" indent="-319484" algn="l"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Medir ángulos con gran precisión</a:t>
            </a:r>
          </a:p>
          <a:p>
            <a:pPr marL="263921" indent="-263921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Unidad de distancia base: Unidad astronómica</a:t>
            </a:r>
          </a:p>
        </p:txBody>
      </p:sp>
      <p:pic>
        <p:nvPicPr>
          <p:cNvPr id="239" name="Captura de pantalla 2019-04-19 a las 16.39.39.png" descr="Captura de pantalla 2019-04-19 a las 16.39.39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2975" y="1997339"/>
            <a:ext cx="3643504" cy="7528456"/>
          </a:xfrm>
          <a:prstGeom prst="rect">
            <a:avLst/>
          </a:prstGeom>
        </p:spPr>
      </p:pic>
      <p:pic>
        <p:nvPicPr>
          <p:cNvPr id="240" name="Captura de pantalla 2019-04-19 a las 16.45.51.png" descr="Captura de pantalla 2019-04-19 a las 16.45.51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4478" y="4929518"/>
            <a:ext cx="7005102" cy="4146885"/>
          </a:xfrm>
          <a:prstGeom prst="rect">
            <a:avLst/>
          </a:prstGeom>
        </p:spPr>
      </p:pic>
      <p:sp>
        <p:nvSpPr>
          <p:cNvPr id="241" name="Crédito Figuras: “La observación del Cosmos” - Alfred Rosenberg."/>
          <p:cNvSpPr txBox="1"/>
          <p:nvPr/>
        </p:nvSpPr>
        <p:spPr>
          <a:xfrm>
            <a:off x="432722" y="9374716"/>
            <a:ext cx="600375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1400" i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Crédito Figuras: “La observación del Cosmos” - Alfred Rosenberg.</a:t>
            </a:r>
          </a:p>
        </p:txBody>
      </p:sp>
      <p:sp>
        <p:nvSpPr>
          <p:cNvPr id="242" name="Métodos Geométricos"/>
          <p:cNvSpPr txBox="1">
            <a:spLocks noGrp="1"/>
          </p:cNvSpPr>
          <p:nvPr>
            <p:ph type="title"/>
          </p:nvPr>
        </p:nvSpPr>
        <p:spPr>
          <a:xfrm>
            <a:off x="1430866" y="247385"/>
            <a:ext cx="10464801" cy="1094582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Métodos Geométricos</a:t>
            </a:r>
          </a:p>
        </p:txBody>
      </p:sp>
      <p:sp>
        <p:nvSpPr>
          <p:cNvPr id="243" name="3. Paralaje Estelar"/>
          <p:cNvSpPr/>
          <p:nvPr/>
        </p:nvSpPr>
        <p:spPr>
          <a:xfrm>
            <a:off x="149123" y="1665816"/>
            <a:ext cx="1231708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spcBef>
                <a:spcPts val="24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3. Paralaje Estelar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aia_Astrometry_through_the_ages.jpg" descr="Gaia_Astrometry_through_the_ages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2728" y="2374900"/>
            <a:ext cx="11601077" cy="7244051"/>
          </a:xfrm>
          <a:prstGeom prst="rect">
            <a:avLst/>
          </a:prstGeom>
        </p:spPr>
      </p:pic>
      <p:sp>
        <p:nvSpPr>
          <p:cNvPr id="246" name="3. Astrometría"/>
          <p:cNvSpPr/>
          <p:nvPr/>
        </p:nvSpPr>
        <p:spPr>
          <a:xfrm>
            <a:off x="199923" y="1754716"/>
            <a:ext cx="1231708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spcBef>
                <a:spcPts val="24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3. Astrometría</a:t>
            </a:r>
          </a:p>
        </p:txBody>
      </p:sp>
      <p:sp>
        <p:nvSpPr>
          <p:cNvPr id="247" name="Métodos Geométricos"/>
          <p:cNvSpPr txBox="1">
            <a:spLocks noGrp="1"/>
          </p:cNvSpPr>
          <p:nvPr>
            <p:ph type="title"/>
          </p:nvPr>
        </p:nvSpPr>
        <p:spPr>
          <a:xfrm>
            <a:off x="1430866" y="247385"/>
            <a:ext cx="10464801" cy="1094582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Métodos Geométricos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Unidad de distancia que define: pársec (parallax of one arcsecond)…"/>
          <p:cNvSpPr/>
          <p:nvPr/>
        </p:nvSpPr>
        <p:spPr>
          <a:xfrm>
            <a:off x="792920" y="2420184"/>
            <a:ext cx="6642437" cy="6949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63921" indent="-263921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1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Unidad de </a:t>
            </a:r>
            <a:r>
              <a:rPr dirty="0" err="1"/>
              <a:t>distancia</a:t>
            </a:r>
            <a:r>
              <a:rPr dirty="0"/>
              <a:t> que define: </a:t>
            </a:r>
            <a:r>
              <a:rPr b="1" dirty="0" err="1"/>
              <a:t>pársec</a:t>
            </a:r>
            <a:r>
              <a:rPr b="1" dirty="0"/>
              <a:t> </a:t>
            </a:r>
            <a:r>
              <a:rPr i="1" dirty="0"/>
              <a:t>(parallax of one arcsecond)</a:t>
            </a:r>
          </a:p>
          <a:p>
            <a:pPr marL="263921" indent="-263921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1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Definición</a:t>
            </a:r>
            <a:r>
              <a:rPr dirty="0"/>
              <a:t>: “</a:t>
            </a:r>
            <a:r>
              <a:rPr dirty="0" err="1"/>
              <a:t>Distancia</a:t>
            </a:r>
            <a:r>
              <a:rPr dirty="0"/>
              <a:t> a la que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unidad</a:t>
            </a:r>
            <a:r>
              <a:rPr dirty="0"/>
              <a:t> </a:t>
            </a:r>
            <a:r>
              <a:rPr dirty="0" err="1"/>
              <a:t>astronómica</a:t>
            </a:r>
            <a:r>
              <a:rPr dirty="0"/>
              <a:t> </a:t>
            </a:r>
            <a:r>
              <a:rPr dirty="0" err="1"/>
              <a:t>subtiende</a:t>
            </a:r>
            <a:r>
              <a:rPr dirty="0"/>
              <a:t> un </a:t>
            </a:r>
            <a:r>
              <a:rPr dirty="0" err="1"/>
              <a:t>ángulo</a:t>
            </a:r>
            <a:r>
              <a:rPr dirty="0"/>
              <a:t> de un </a:t>
            </a:r>
            <a:r>
              <a:rPr dirty="0" err="1"/>
              <a:t>segundo</a:t>
            </a:r>
            <a:r>
              <a:rPr dirty="0"/>
              <a:t> de </a:t>
            </a:r>
            <a:r>
              <a:rPr dirty="0" err="1"/>
              <a:t>arco</a:t>
            </a:r>
            <a:r>
              <a:rPr dirty="0"/>
              <a:t>”. </a:t>
            </a:r>
          </a:p>
          <a:p>
            <a:pPr marL="263921" indent="-263921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1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Una </a:t>
            </a:r>
            <a:r>
              <a:rPr dirty="0" err="1"/>
              <a:t>estrella</a:t>
            </a:r>
            <a:r>
              <a:rPr dirty="0"/>
              <a:t> </a:t>
            </a:r>
            <a:r>
              <a:rPr dirty="0" err="1"/>
              <a:t>dista</a:t>
            </a:r>
            <a:r>
              <a:rPr dirty="0"/>
              <a:t> un </a:t>
            </a:r>
            <a:r>
              <a:rPr dirty="0" err="1"/>
              <a:t>pársec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paralaje</a:t>
            </a:r>
            <a:r>
              <a:rPr dirty="0"/>
              <a:t> </a:t>
            </a:r>
            <a:r>
              <a:rPr dirty="0" err="1"/>
              <a:t>desde</a:t>
            </a:r>
            <a:r>
              <a:rPr dirty="0"/>
              <a:t> la Tierra </a:t>
            </a:r>
            <a:r>
              <a:rPr dirty="0" err="1"/>
              <a:t>es</a:t>
            </a:r>
            <a:r>
              <a:rPr dirty="0"/>
              <a:t> </a:t>
            </a:r>
            <a:r>
              <a:rPr dirty="0" err="1"/>
              <a:t>igual</a:t>
            </a:r>
            <a:r>
              <a:rPr dirty="0"/>
              <a:t> a 1 </a:t>
            </a:r>
            <a:r>
              <a:rPr dirty="0" err="1"/>
              <a:t>segundo</a:t>
            </a:r>
            <a:r>
              <a:rPr dirty="0"/>
              <a:t> de </a:t>
            </a:r>
            <a:r>
              <a:rPr dirty="0" err="1"/>
              <a:t>arco</a:t>
            </a:r>
            <a:endParaRPr dirty="0"/>
          </a:p>
          <a:p>
            <a:pPr marL="263921" indent="-263921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100">
                <a:latin typeface="Verdana"/>
                <a:ea typeface="Verdana"/>
                <a:cs typeface="Verdana"/>
                <a:sym typeface="Verdana"/>
              </a:defRPr>
            </a:pPr>
            <a:r>
              <a:rPr b="1" dirty="0"/>
              <a:t>1 </a:t>
            </a:r>
            <a:r>
              <a:rPr b="1" dirty="0" err="1"/>
              <a:t>pársec</a:t>
            </a:r>
            <a:r>
              <a:rPr b="1" dirty="0"/>
              <a:t> = 206265 UA = 3,2616</a:t>
            </a:r>
            <a:r>
              <a:rPr lang="es-ES" b="1" dirty="0"/>
              <a:t> años luz</a:t>
            </a:r>
            <a:r>
              <a:rPr b="1" dirty="0"/>
              <a:t>.</a:t>
            </a:r>
          </a:p>
          <a:p>
            <a:pPr marL="263921" indent="-263921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100">
                <a:solidFill>
                  <a:schemeClr val="accent6">
                    <a:satOff val="15424"/>
                    <a:lumOff val="1764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 dirty="0" err="1"/>
              <a:t>Distancia</a:t>
            </a:r>
            <a:r>
              <a:rPr b="1" dirty="0"/>
              <a:t> </a:t>
            </a:r>
            <a:r>
              <a:rPr b="1" dirty="0" err="1"/>
              <a:t>en</a:t>
            </a:r>
            <a:r>
              <a:rPr b="1" dirty="0"/>
              <a:t> </a:t>
            </a:r>
            <a:r>
              <a:rPr b="1" dirty="0" err="1"/>
              <a:t>pársecs</a:t>
            </a:r>
            <a:r>
              <a:rPr b="1" dirty="0"/>
              <a:t> = 1/</a:t>
            </a:r>
            <a:r>
              <a:rPr b="1" dirty="0" err="1"/>
              <a:t>paralaje</a:t>
            </a:r>
            <a:r>
              <a:rPr b="1" dirty="0"/>
              <a:t> (”)</a:t>
            </a:r>
          </a:p>
          <a:p>
            <a:pPr marL="263921" indent="-263921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100">
                <a:latin typeface="Verdana"/>
                <a:ea typeface="Verdana"/>
                <a:cs typeface="Verdana"/>
                <a:sym typeface="Verdana"/>
              </a:defRPr>
            </a:pPr>
            <a:r>
              <a:rPr b="1" dirty="0" err="1"/>
              <a:t>Sólo</a:t>
            </a:r>
            <a:r>
              <a:rPr b="1" dirty="0"/>
              <a:t> </a:t>
            </a:r>
            <a:r>
              <a:rPr b="1" dirty="0" err="1"/>
              <a:t>válido</a:t>
            </a:r>
            <a:r>
              <a:rPr b="1" dirty="0"/>
              <a:t> para </a:t>
            </a:r>
            <a:r>
              <a:rPr b="1" dirty="0" err="1"/>
              <a:t>estrellas</a:t>
            </a:r>
            <a:r>
              <a:rPr b="1" dirty="0"/>
              <a:t> </a:t>
            </a:r>
            <a:r>
              <a:rPr b="1" dirty="0" err="1"/>
              <a:t>cercanas</a:t>
            </a:r>
            <a:r>
              <a:rPr b="1" dirty="0"/>
              <a:t>: hasta 1 </a:t>
            </a:r>
            <a:r>
              <a:rPr b="1" dirty="0" err="1"/>
              <a:t>kilopc</a:t>
            </a:r>
            <a:r>
              <a:rPr b="1" dirty="0"/>
              <a:t> (con </a:t>
            </a:r>
            <a:r>
              <a:rPr b="1" dirty="0" err="1"/>
              <a:t>satélites</a:t>
            </a:r>
            <a:r>
              <a:rPr b="1" dirty="0"/>
              <a:t>)</a:t>
            </a:r>
          </a:p>
          <a:p>
            <a:pPr marL="263921" indent="-263921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100">
                <a:latin typeface="Verdana"/>
                <a:ea typeface="Verdana"/>
                <a:cs typeface="Verdana"/>
                <a:sym typeface="Verdana"/>
              </a:defRPr>
            </a:pPr>
            <a:r>
              <a:rPr b="1" dirty="0" err="1"/>
              <a:t>Es</a:t>
            </a:r>
            <a:r>
              <a:rPr b="1" dirty="0"/>
              <a:t> </a:t>
            </a:r>
            <a:r>
              <a:rPr b="1" dirty="0" err="1"/>
              <a:t>uno</a:t>
            </a:r>
            <a:r>
              <a:rPr b="1" dirty="0"/>
              <a:t> de </a:t>
            </a:r>
            <a:r>
              <a:rPr b="1" dirty="0" err="1"/>
              <a:t>los</a:t>
            </a:r>
            <a:r>
              <a:rPr b="1" dirty="0"/>
              <a:t> </a:t>
            </a:r>
            <a:r>
              <a:rPr b="1" dirty="0" err="1"/>
              <a:t>métodos</a:t>
            </a:r>
            <a:r>
              <a:rPr b="1" dirty="0"/>
              <a:t> </a:t>
            </a:r>
            <a:r>
              <a:rPr b="1" dirty="0" err="1"/>
              <a:t>principales</a:t>
            </a:r>
            <a:r>
              <a:rPr b="1" dirty="0"/>
              <a:t> para </a:t>
            </a:r>
            <a:r>
              <a:rPr b="1" dirty="0" err="1"/>
              <a:t>calibrar</a:t>
            </a:r>
            <a:r>
              <a:rPr b="1" dirty="0"/>
              <a:t> </a:t>
            </a:r>
            <a:r>
              <a:rPr b="1" dirty="0" err="1"/>
              <a:t>los</a:t>
            </a:r>
            <a:r>
              <a:rPr b="1" dirty="0"/>
              <a:t> </a:t>
            </a:r>
            <a:r>
              <a:rPr b="1" dirty="0" err="1"/>
              <a:t>siguientes</a:t>
            </a:r>
            <a:endParaRPr b="1" dirty="0"/>
          </a:p>
        </p:txBody>
      </p:sp>
      <p:sp>
        <p:nvSpPr>
          <p:cNvPr id="250" name="Métodos Geométricos"/>
          <p:cNvSpPr txBox="1">
            <a:spLocks noGrp="1"/>
          </p:cNvSpPr>
          <p:nvPr>
            <p:ph type="title"/>
          </p:nvPr>
        </p:nvSpPr>
        <p:spPr>
          <a:xfrm>
            <a:off x="1430866" y="247385"/>
            <a:ext cx="10464801" cy="1094582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Métodos Geométricos</a:t>
            </a:r>
          </a:p>
        </p:txBody>
      </p:sp>
      <p:pic>
        <p:nvPicPr>
          <p:cNvPr id="251" name="Imagen" descr="Imagen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91404" y="2333723"/>
            <a:ext cx="4888269" cy="4734344"/>
          </a:xfrm>
          <a:prstGeom prst="rect">
            <a:avLst/>
          </a:prstGeom>
        </p:spPr>
      </p:pic>
      <p:sp>
        <p:nvSpPr>
          <p:cNvPr id="252" name="3. Paralaje Estelar"/>
          <p:cNvSpPr/>
          <p:nvPr/>
        </p:nvSpPr>
        <p:spPr>
          <a:xfrm>
            <a:off x="149123" y="1665816"/>
            <a:ext cx="1231708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spcBef>
                <a:spcPts val="24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3. Paralaje Estelar</a:t>
            </a:r>
          </a:p>
        </p:txBody>
      </p:sp>
      <p:sp>
        <p:nvSpPr>
          <p:cNvPr id="253" name="Paralaje y Movimiento propio"/>
          <p:cNvSpPr txBox="1"/>
          <p:nvPr/>
        </p:nvSpPr>
        <p:spPr>
          <a:xfrm>
            <a:off x="7696220" y="7490883"/>
            <a:ext cx="507863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rPr sz="3200" u="sng">
                <a:hlinkClick r:id="rId4"/>
              </a:rPr>
              <a:t>Paralaje y Movimiento propio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61Cygni.jpg" descr="61Cygn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1232" y="1467567"/>
            <a:ext cx="2840721" cy="4300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ESA_Gaia_DR2_AllSky_Brightness_Colour_black_bg_625-2.jpg" descr="ESA_Gaia_DR2_AllSky_Brightness_Colour_black_bg_625-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1693" y="5740438"/>
            <a:ext cx="5319799" cy="33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Métodos Geométricos"/>
          <p:cNvSpPr txBox="1">
            <a:spLocks noGrp="1"/>
          </p:cNvSpPr>
          <p:nvPr>
            <p:ph type="title"/>
          </p:nvPr>
        </p:nvSpPr>
        <p:spPr>
          <a:xfrm>
            <a:off x="1430866" y="247385"/>
            <a:ext cx="10464801" cy="1094582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Métodos Geométricos</a:t>
            </a:r>
          </a:p>
        </p:txBody>
      </p:sp>
      <p:sp>
        <p:nvSpPr>
          <p:cNvPr id="258" name="Star Mapper"/>
          <p:cNvSpPr txBox="1"/>
          <p:nvPr/>
        </p:nvSpPr>
        <p:spPr>
          <a:xfrm>
            <a:off x="5479901" y="8915400"/>
            <a:ext cx="204499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rPr u="sng">
                <a:hlinkClick r:id="rId4"/>
              </a:rPr>
              <a:t>Star Mapper</a:t>
            </a:r>
            <a:r>
              <a:t> </a:t>
            </a:r>
          </a:p>
        </p:txBody>
      </p:sp>
      <p:sp>
        <p:nvSpPr>
          <p:cNvPr id="259" name="Gaia Stellar"/>
          <p:cNvSpPr txBox="1"/>
          <p:nvPr/>
        </p:nvSpPr>
        <p:spPr>
          <a:xfrm>
            <a:off x="9269896" y="8909049"/>
            <a:ext cx="204339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/>
            </a:pPr>
            <a:r>
              <a:rPr u="sng">
                <a:hlinkClick r:id="rId5"/>
              </a:rPr>
              <a:t>Gaia Stellar</a:t>
            </a:r>
            <a:r>
              <a:t> </a:t>
            </a:r>
          </a:p>
        </p:txBody>
      </p:sp>
      <p:sp>
        <p:nvSpPr>
          <p:cNvPr id="260" name="Escuchando estrellas"/>
          <p:cNvSpPr txBox="1"/>
          <p:nvPr/>
        </p:nvSpPr>
        <p:spPr>
          <a:xfrm>
            <a:off x="885201" y="8883650"/>
            <a:ext cx="383056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/>
            </a:pPr>
            <a:r>
              <a:rPr u="sng">
                <a:hlinkClick r:id="rId6"/>
              </a:rPr>
              <a:t>Escuchando estrellas</a:t>
            </a:r>
            <a:r>
              <a:t> </a:t>
            </a:r>
          </a:p>
        </p:txBody>
      </p:sp>
      <p:sp>
        <p:nvSpPr>
          <p:cNvPr id="261" name="Primera estrella medida por paralaje:…"/>
          <p:cNvSpPr/>
          <p:nvPr/>
        </p:nvSpPr>
        <p:spPr>
          <a:xfrm>
            <a:off x="624083" y="2330450"/>
            <a:ext cx="7423620" cy="608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1703" indent="-291703" algn="l">
              <a:spcBef>
                <a:spcPts val="2400"/>
              </a:spcBef>
              <a:buSzPct val="50000"/>
              <a:buBlip>
                <a:blip r:embed="rId7"/>
              </a:buBlip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Primera </a:t>
            </a:r>
            <a:r>
              <a:rPr dirty="0" err="1"/>
              <a:t>estrella</a:t>
            </a:r>
            <a:r>
              <a:rPr dirty="0"/>
              <a:t> </a:t>
            </a:r>
            <a:r>
              <a:rPr dirty="0" err="1"/>
              <a:t>medida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paralaje</a:t>
            </a:r>
            <a:r>
              <a:rPr dirty="0"/>
              <a:t>: </a:t>
            </a:r>
          </a:p>
          <a:p>
            <a:pPr marL="1180703" lvl="2" indent="-291703" algn="l">
              <a:spcBef>
                <a:spcPts val="2400"/>
              </a:spcBef>
              <a:buSzPct val="50000"/>
              <a:buBlip>
                <a:blip r:embed="rId7"/>
              </a:buBlip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61 </a:t>
            </a:r>
            <a:r>
              <a:rPr dirty="0" err="1"/>
              <a:t>Cygni</a:t>
            </a:r>
            <a:r>
              <a:rPr dirty="0"/>
              <a:t>, </a:t>
            </a:r>
            <a:r>
              <a:rPr dirty="0" err="1"/>
              <a:t>debido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gran </a:t>
            </a:r>
            <a:r>
              <a:rPr dirty="0" err="1"/>
              <a:t>movimiento</a:t>
            </a:r>
            <a:r>
              <a:rPr dirty="0"/>
              <a:t> </a:t>
            </a:r>
            <a:r>
              <a:rPr dirty="0" err="1"/>
              <a:t>propio</a:t>
            </a:r>
            <a:r>
              <a:rPr dirty="0"/>
              <a:t> = 5”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año</a:t>
            </a:r>
            <a:r>
              <a:rPr dirty="0"/>
              <a:t>. </a:t>
            </a:r>
          </a:p>
          <a:p>
            <a:pPr marL="1180703" lvl="2" indent="-291703" algn="l">
              <a:spcBef>
                <a:spcPts val="2400"/>
              </a:spcBef>
              <a:buSzPct val="50000"/>
              <a:buBlip>
                <a:blip r:embed="rId7"/>
              </a:buBlip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Su </a:t>
            </a:r>
            <a:r>
              <a:rPr dirty="0" err="1"/>
              <a:t>paralaje</a:t>
            </a:r>
            <a:r>
              <a:rPr dirty="0"/>
              <a:t> era de 0,314" y se </a:t>
            </a:r>
            <a:r>
              <a:rPr dirty="0" err="1"/>
              <a:t>encontraba</a:t>
            </a:r>
            <a:r>
              <a:rPr dirty="0"/>
              <a:t> a 3,18 pc o 657 000 </a:t>
            </a:r>
            <a:r>
              <a:rPr dirty="0" err="1"/>
              <a:t>veces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lejos</a:t>
            </a:r>
            <a:r>
              <a:rPr dirty="0"/>
              <a:t> que el Sol (Bessel, 1838). </a:t>
            </a:r>
          </a:p>
          <a:p>
            <a:pPr marL="291703" indent="-291703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7"/>
              </a:buBlip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Alpha Centauri: 0,765”</a:t>
            </a:r>
            <a:r>
              <a:rPr dirty="0"/>
              <a:t> (1,31</a:t>
            </a:r>
            <a:r>
              <a:rPr lang="es-ES" dirty="0"/>
              <a:t> pc</a:t>
            </a:r>
            <a:r>
              <a:rPr dirty="0"/>
              <a:t> o 4,3</a:t>
            </a:r>
            <a:r>
              <a:rPr lang="es-ES" dirty="0"/>
              <a:t> años luz</a:t>
            </a:r>
            <a:r>
              <a:rPr dirty="0"/>
              <a:t> o 270 000 UA)</a:t>
            </a:r>
          </a:p>
          <a:p>
            <a:pPr marL="291703" indent="-291703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7"/>
              </a:buBlip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Antares:0,00589'' (169,79 </a:t>
            </a:r>
            <a:r>
              <a:rPr dirty="0" err="1"/>
              <a:t>pársecs</a:t>
            </a:r>
            <a:r>
              <a:rPr dirty="0"/>
              <a:t>)</a:t>
            </a:r>
          </a:p>
          <a:p>
            <a:pPr marL="291703" indent="-291703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7"/>
              </a:buBlip>
              <a:defRPr sz="22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Gran </a:t>
            </a:r>
            <a:r>
              <a:rPr dirty="0" err="1"/>
              <a:t>obstáculo</a:t>
            </a:r>
            <a:r>
              <a:rPr dirty="0"/>
              <a:t> - la </a:t>
            </a:r>
            <a:r>
              <a:rPr dirty="0" err="1"/>
              <a:t>atmósfera</a:t>
            </a:r>
            <a:r>
              <a:rPr dirty="0"/>
              <a:t> - </a:t>
            </a:r>
            <a:r>
              <a:rPr dirty="0" err="1"/>
              <a:t>satélites</a:t>
            </a:r>
            <a:r>
              <a:rPr dirty="0"/>
              <a:t> </a:t>
            </a:r>
            <a:r>
              <a:rPr dirty="0" err="1">
                <a:solidFill>
                  <a:schemeClr val="accent6">
                    <a:satOff val="15424"/>
                    <a:lumOff val="17647"/>
                  </a:schemeClr>
                </a:solidFill>
              </a:rPr>
              <a:t>Hipparcos</a:t>
            </a:r>
            <a:r>
              <a:rPr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 y Gaia</a:t>
            </a:r>
            <a:r>
              <a:rPr dirty="0"/>
              <a:t>: </a:t>
            </a:r>
            <a:r>
              <a:rPr dirty="0" err="1"/>
              <a:t>medidas</a:t>
            </a:r>
            <a:r>
              <a:rPr dirty="0"/>
              <a:t> de </a:t>
            </a:r>
            <a:r>
              <a:rPr dirty="0" err="1"/>
              <a:t>paralaje</a:t>
            </a:r>
            <a:r>
              <a:rPr dirty="0"/>
              <a:t> de miles de </a:t>
            </a:r>
            <a:r>
              <a:rPr dirty="0" err="1"/>
              <a:t>millones</a:t>
            </a:r>
            <a:r>
              <a:rPr dirty="0"/>
              <a:t> de </a:t>
            </a:r>
            <a:r>
              <a:rPr dirty="0" err="1"/>
              <a:t>estrellas</a:t>
            </a:r>
            <a:r>
              <a:rPr dirty="0"/>
              <a:t>.</a:t>
            </a:r>
          </a:p>
        </p:txBody>
      </p:sp>
      <p:sp>
        <p:nvSpPr>
          <p:cNvPr id="262" name="3. Paralaje Estelar"/>
          <p:cNvSpPr/>
          <p:nvPr/>
        </p:nvSpPr>
        <p:spPr>
          <a:xfrm>
            <a:off x="149123" y="1665816"/>
            <a:ext cx="1231708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spcBef>
                <a:spcPts val="24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3. Paralaje Estelar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e utiliza en cúmulos abiertos cercanos, formados por estrellas jóvenes que se mueven conjuntamente, e.g. Híades.…"/>
          <p:cNvSpPr/>
          <p:nvPr/>
        </p:nvSpPr>
        <p:spPr>
          <a:xfrm>
            <a:off x="280056" y="2357542"/>
            <a:ext cx="6600302" cy="6774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05656" lvl="1" indent="-361156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Se utiliza en cúmulos abiertos cercanos, formados por estrellas jóvenes que se mueven conjuntamente, e.g. Híades.</a:t>
            </a:r>
          </a:p>
          <a:p>
            <a:pPr marL="805656" lvl="1" indent="-361156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Estrellas del cúmulo se mueven en el espacio con el mismo vector velocidad y al ser observadas desde la Tierra parecen estar proviniendo de un punto definido de la esfera celeste - </a:t>
            </a: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punto de convergencia</a:t>
            </a:r>
            <a:r>
              <a:t>.</a:t>
            </a:r>
          </a:p>
          <a:p>
            <a:pPr marL="805656" lvl="1" indent="-361156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Este efecto puede ser observado en un período de años.</a:t>
            </a:r>
          </a:p>
        </p:txBody>
      </p:sp>
      <p:sp>
        <p:nvSpPr>
          <p:cNvPr id="265" name="Métodos Geométricos"/>
          <p:cNvSpPr txBox="1">
            <a:spLocks noGrp="1"/>
          </p:cNvSpPr>
          <p:nvPr>
            <p:ph type="title"/>
          </p:nvPr>
        </p:nvSpPr>
        <p:spPr>
          <a:xfrm>
            <a:off x="1430866" y="247385"/>
            <a:ext cx="10464801" cy="1094582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Métodos Geométricos</a:t>
            </a:r>
          </a:p>
        </p:txBody>
      </p:sp>
      <p:sp>
        <p:nvSpPr>
          <p:cNvPr id="266" name="4. Cúmulo móvil"/>
          <p:cNvSpPr/>
          <p:nvPr/>
        </p:nvSpPr>
        <p:spPr>
          <a:xfrm>
            <a:off x="123723" y="1772708"/>
            <a:ext cx="1231708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spcBef>
                <a:spcPts val="24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4. Cúmulo móvil</a:t>
            </a:r>
          </a:p>
        </p:txBody>
      </p:sp>
      <p:pic>
        <p:nvPicPr>
          <p:cNvPr id="267" name="hiades_lodriguss.jpg" descr="hiades_lodrigus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4110" y="1575162"/>
            <a:ext cx="5435464" cy="3623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Captura de pantalla 2019-04-19 a las 19.46.36.png" descr="Captura de pantalla 2019-04-19 a las 19.46.36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79058" y="5313466"/>
            <a:ext cx="4545810" cy="43466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Métodos Geométricos"/>
          <p:cNvSpPr txBox="1">
            <a:spLocks noGrp="1"/>
          </p:cNvSpPr>
          <p:nvPr>
            <p:ph type="title"/>
          </p:nvPr>
        </p:nvSpPr>
        <p:spPr>
          <a:xfrm>
            <a:off x="1430866" y="247385"/>
            <a:ext cx="10464801" cy="1094582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Métodos Geométricos</a:t>
            </a:r>
          </a:p>
        </p:txBody>
      </p:sp>
      <p:pic>
        <p:nvPicPr>
          <p:cNvPr id="271" name="Captura de pantalla 2019-04-19 a las 19.36.51.png" descr="Captura de pantalla 2019-04-19 a las 19.36.51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1502" y="2592142"/>
            <a:ext cx="8181223" cy="2814756"/>
          </a:xfrm>
          <a:prstGeom prst="rect">
            <a:avLst/>
          </a:prstGeom>
        </p:spPr>
      </p:pic>
      <p:pic>
        <p:nvPicPr>
          <p:cNvPr id="272" name="Captura de pantalla 2019-04-19 a las 19.41.28.png" descr="Captura de pantalla 2019-04-19 a las 19.41.28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204" y="6164660"/>
            <a:ext cx="2098152" cy="1123028"/>
          </a:xfrm>
          <a:prstGeom prst="rect">
            <a:avLst/>
          </a:prstGeom>
        </p:spPr>
      </p:pic>
      <p:pic>
        <p:nvPicPr>
          <p:cNvPr id="273" name="Captura de pantalla 2019-04-19 a las 19.41.33.png" descr="Captura de pantalla 2019-04-19 a las 19.41.33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16369" y="6173509"/>
            <a:ext cx="1956291" cy="1123028"/>
          </a:xfrm>
          <a:prstGeom prst="rect">
            <a:avLst/>
          </a:prstGeom>
        </p:spPr>
      </p:pic>
      <p:pic>
        <p:nvPicPr>
          <p:cNvPr id="274" name="Captura de pantalla 2019-04-19 a las 19.41.52.png" descr="Captura de pantalla 2019-04-19 a las 19.41.52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2751" y="7786875"/>
            <a:ext cx="2601058" cy="1232583"/>
          </a:xfrm>
          <a:prstGeom prst="rect">
            <a:avLst/>
          </a:prstGeom>
        </p:spPr>
      </p:pic>
      <p:pic>
        <p:nvPicPr>
          <p:cNvPr id="275" name="Captura de pantalla 2019-04-19 a las 19.42.00.png" descr="Captura de pantalla 2019-04-19 a las 19.42.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41323" y="7805925"/>
            <a:ext cx="3487887" cy="1194483"/>
          </a:xfrm>
          <a:prstGeom prst="rect">
            <a:avLst/>
          </a:prstGeom>
          <a:ln w="76200">
            <a:solidFill>
              <a:schemeClr val="accent6"/>
            </a:solidFill>
            <a:miter lim="400000"/>
          </a:ln>
        </p:spPr>
      </p:pic>
      <p:sp>
        <p:nvSpPr>
          <p:cNvPr id="276" name="D = 46,34 +- 0,27 pc"/>
          <p:cNvSpPr txBox="1"/>
          <p:nvPr/>
        </p:nvSpPr>
        <p:spPr>
          <a:xfrm>
            <a:off x="7163175" y="7171266"/>
            <a:ext cx="5154898" cy="635001"/>
          </a:xfrm>
          <a:prstGeom prst="rect">
            <a:avLst/>
          </a:prstGeom>
          <a:ln w="1270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D = 46,34 +- 0,27 pc  </a:t>
            </a:r>
          </a:p>
        </p:txBody>
      </p:sp>
      <p:sp>
        <p:nvSpPr>
          <p:cNvPr id="277" name="(151,1 +- 0,88 años luz)"/>
          <p:cNvSpPr txBox="1"/>
          <p:nvPr/>
        </p:nvSpPr>
        <p:spPr>
          <a:xfrm>
            <a:off x="6866725" y="8130132"/>
            <a:ext cx="5537101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(151,1 +- 0,88 años luz)</a:t>
            </a:r>
          </a:p>
        </p:txBody>
      </p:sp>
      <p:sp>
        <p:nvSpPr>
          <p:cNvPr id="278" name="Cúmulo de las Híades (~300 estrellas)"/>
          <p:cNvSpPr txBox="1"/>
          <p:nvPr/>
        </p:nvSpPr>
        <p:spPr>
          <a:xfrm>
            <a:off x="5336673" y="6025557"/>
            <a:ext cx="766820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05656" lvl="1" indent="-361156" algn="l">
              <a:spcBef>
                <a:spcPts val="2400"/>
              </a:spcBef>
              <a:buSzPct val="50000"/>
              <a:buBlip>
                <a:blip r:embed="rId7"/>
              </a:buBlip>
              <a:defRPr sz="2700">
                <a:latin typeface="Verdana"/>
                <a:ea typeface="Verdana"/>
                <a:cs typeface="Verdana"/>
                <a:sym typeface="Verdana"/>
              </a:defRPr>
            </a:pPr>
            <a:r>
              <a:t>Cúmulo de las Híades (~300 estrellas)</a:t>
            </a:r>
          </a:p>
        </p:txBody>
      </p:sp>
      <p:sp>
        <p:nvSpPr>
          <p:cNvPr id="279" name="4. Cúmulo móvil"/>
          <p:cNvSpPr/>
          <p:nvPr/>
        </p:nvSpPr>
        <p:spPr>
          <a:xfrm>
            <a:off x="123723" y="1772708"/>
            <a:ext cx="1231708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spcBef>
                <a:spcPts val="24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4. Cúmulo móvil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andelas Estándar"/>
          <p:cNvSpPr txBox="1">
            <a:spLocks noGrp="1"/>
          </p:cNvSpPr>
          <p:nvPr>
            <p:ph type="title"/>
          </p:nvPr>
        </p:nvSpPr>
        <p:spPr>
          <a:xfrm>
            <a:off x="1701800" y="-423334"/>
            <a:ext cx="10464800" cy="2438401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Candelas Estándar</a:t>
            </a:r>
          </a:p>
        </p:txBody>
      </p:sp>
      <p:pic>
        <p:nvPicPr>
          <p:cNvPr id="282" name="Captura de pantalla 2018-04-11 a las 17.40.01.png" descr="Captura de pantalla 2018-04-11 a las 17.40.01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206" y="2772502"/>
            <a:ext cx="4117004" cy="4847687"/>
          </a:xfrm>
          <a:prstGeom prst="rect">
            <a:avLst/>
          </a:prstGeom>
        </p:spPr>
      </p:pic>
      <p:pic>
        <p:nvPicPr>
          <p:cNvPr id="283" name="Captura de pantalla 2018-04-11 a las 17.45.48.png" descr="Captura de pantalla 2018-04-11 a las 17.45.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1186" y="7381851"/>
            <a:ext cx="3531199" cy="262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Captura de pantalla 2018-04-11 a las 17.45.48.png" descr="Captura de pantalla 2018-04-11 a las 17.45.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31976" y="7305721"/>
            <a:ext cx="1756609" cy="130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Captura de pantalla 2018-04-11 a las 17.45.48.png" descr="Captura de pantalla 2018-04-11 a las 17.45.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14227" y="7322588"/>
            <a:ext cx="2328568" cy="172888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Objetos astronómicos que tienen una luminosidad o propiedad conocida (variabilidad, característica espectral).…"/>
          <p:cNvSpPr txBox="1"/>
          <p:nvPr/>
        </p:nvSpPr>
        <p:spPr>
          <a:xfrm>
            <a:off x="920022" y="1598083"/>
            <a:ext cx="11548534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75046" indent="-375046" algn="l">
              <a:lnSpc>
                <a:spcPct val="120000"/>
              </a:lnSpc>
              <a:buSzPct val="50000"/>
              <a:buBlip>
                <a:blip r:embed="rId4"/>
              </a:buBlip>
              <a:defRPr sz="3100"/>
            </a:pPr>
            <a:r>
              <a:t>Objetos astronómicos que tienen una luminosidad o propiedad conocida (variabilidad, característica espectral). </a:t>
            </a:r>
          </a:p>
          <a:p>
            <a:pPr marL="375046" indent="-375046" algn="l">
              <a:lnSpc>
                <a:spcPct val="120000"/>
              </a:lnSpc>
              <a:buSzPct val="50000"/>
              <a:buBlip>
                <a:blip r:embed="rId4"/>
              </a:buBlip>
              <a:defRPr sz="3100"/>
            </a:pPr>
            <a:r>
              <a:t>Ley de Inverso del Cuadrado de la Distancia.</a:t>
            </a:r>
          </a:p>
        </p:txBody>
      </p:sp>
      <p:pic>
        <p:nvPicPr>
          <p:cNvPr id="287" name="Captura de pantalla 2019-04-20 a las 17.37.08.png" descr="Captura de pantalla 2019-04-20 a las 17.37.08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84943" y="3472911"/>
            <a:ext cx="7534819" cy="4306378"/>
          </a:xfrm>
          <a:prstGeom prst="rect">
            <a:avLst/>
          </a:prstGeom>
        </p:spPr>
      </p:pic>
      <p:grpSp>
        <p:nvGrpSpPr>
          <p:cNvPr id="290" name="Captura de pantalla 2015-09-23 a las 10.14.52.png"/>
          <p:cNvGrpSpPr/>
          <p:nvPr/>
        </p:nvGrpSpPr>
        <p:grpSpPr>
          <a:xfrm>
            <a:off x="4622083" y="7884976"/>
            <a:ext cx="3760633" cy="1789992"/>
            <a:chOff x="0" y="0"/>
            <a:chExt cx="3760632" cy="1789990"/>
          </a:xfrm>
        </p:grpSpPr>
        <p:pic>
          <p:nvPicPr>
            <p:cNvPr id="289" name="Captura de pantalla 2015-09-23 a las 10.14.52.png" descr="Captura de pantalla 2015-09-23 a las 10.14.5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1750" y="31750"/>
              <a:ext cx="3697133" cy="17264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8" name="Captura de pantalla 2015-09-23 a las 10.14.52.png" descr="Captura de pantalla 2015-09-23 a las 10.14.52.pn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760633" cy="1789991"/>
            </a:xfrm>
            <a:prstGeom prst="rect">
              <a:avLst/>
            </a:prstGeom>
            <a:effectLst/>
          </p:spPr>
        </p:pic>
      </p:grpSp>
      <p:sp>
        <p:nvSpPr>
          <p:cNvPr id="291" name="Crédito Figura: “La observación del Cosmos” - Alfred Rosenberg."/>
          <p:cNvSpPr txBox="1"/>
          <p:nvPr/>
        </p:nvSpPr>
        <p:spPr>
          <a:xfrm>
            <a:off x="9065348" y="8047566"/>
            <a:ext cx="407672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2400"/>
              </a:spcBef>
              <a:defRPr sz="1400" i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Crédito Figura: “La observación del Cosmos” - Alfred Rosenberg.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Magnitudes"/>
          <p:cNvSpPr txBox="1">
            <a:spLocks noGrp="1"/>
          </p:cNvSpPr>
          <p:nvPr>
            <p:ph type="title"/>
          </p:nvPr>
        </p:nvSpPr>
        <p:spPr>
          <a:xfrm>
            <a:off x="1701800" y="-423334"/>
            <a:ext cx="10464800" cy="2438401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Magnitudes</a:t>
            </a:r>
          </a:p>
        </p:txBody>
      </p:sp>
      <p:pic>
        <p:nvPicPr>
          <p:cNvPr id="294" name="Captura de pantalla 2018-04-11 a las 17.45.48.png" descr="Captura de pantalla 2018-04-11 a las 17.45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1186" y="7381851"/>
            <a:ext cx="3531199" cy="262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Captura de pantalla 2018-04-11 a las 17.45.48.png" descr="Captura de pantalla 2018-04-11 a las 17.45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31976" y="7305721"/>
            <a:ext cx="1756609" cy="130422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Magnitud aparente m:  Es la medida de qué tan brillante parece un astro en el firmamento. Depende de la luminosidad intrínseca, de la distancia y el instrumento usado.…"/>
          <p:cNvSpPr txBox="1"/>
          <p:nvPr/>
        </p:nvSpPr>
        <p:spPr>
          <a:xfrm>
            <a:off x="524933" y="1547167"/>
            <a:ext cx="11954935" cy="3746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75046" indent="-375046" algn="l">
              <a:lnSpc>
                <a:spcPct val="120000"/>
              </a:lnSpc>
              <a:buSzPct val="50000"/>
              <a:buBlip>
                <a:blip r:embed="rId3"/>
              </a:buBlip>
              <a:defRPr sz="3100"/>
            </a:pPr>
            <a:r>
              <a:t>Magnitud </a:t>
            </a: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aparente m</a:t>
            </a:r>
            <a:r>
              <a:t>:  Es la medida de qué tan brillante </a:t>
            </a:r>
            <a:r>
              <a:rPr i="1"/>
              <a:t>parece</a:t>
            </a:r>
            <a:r>
              <a:t> un astro en el firmamento. Depende de la luminosidad intrínseca, de la distancia y el instrumento usado.</a:t>
            </a:r>
          </a:p>
          <a:p>
            <a:pPr marL="375046" indent="-375046" algn="l">
              <a:lnSpc>
                <a:spcPct val="120000"/>
              </a:lnSpc>
              <a:buSzPct val="50000"/>
              <a:buBlip>
                <a:blip r:embed="rId3"/>
              </a:buBlip>
              <a:defRPr sz="3100"/>
            </a:pPr>
            <a:r>
              <a:t>Escala creada por Hiparco: Seis categorías, siendo m =1 las más brillantes, m=6 las más débiles.</a:t>
            </a:r>
          </a:p>
          <a:p>
            <a:pPr marL="375046" indent="-375046" algn="l">
              <a:lnSpc>
                <a:spcPct val="120000"/>
              </a:lnSpc>
              <a:buSzPct val="50000"/>
              <a:buBlip>
                <a:blip r:embed="rId3"/>
              </a:buBlip>
              <a:defRPr sz="3100"/>
            </a:pPr>
            <a:r>
              <a:t>Perfeccionada por </a:t>
            </a: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Pogson (1829-1891)</a:t>
            </a:r>
            <a:r>
              <a:t>: Una estrella de primera magnitud es 100 veces más brillantes que una de sexta.</a:t>
            </a:r>
          </a:p>
        </p:txBody>
      </p:sp>
      <p:pic>
        <p:nvPicPr>
          <p:cNvPr id="297" name="Captura de pantalla 2019-04-21 a las 10.10.35.png" descr="Captura de pantalla 2019-04-21 a las 10.10.3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1461" y="5815231"/>
            <a:ext cx="3262741" cy="959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Magnitud aparente.jpg" descr="Magnitud aparent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80185" y="5406875"/>
            <a:ext cx="4838895" cy="4212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Captura de pantalla 2019-04-23 a las 7.48.53.png" descr="Captura de pantalla 2019-04-23 a las 7.48.53.png"/>
          <p:cNvPicPr>
            <a:picLocks noChangeAspect="1"/>
          </p:cNvPicPr>
          <p:nvPr/>
        </p:nvPicPr>
        <p:blipFill>
          <a:blip r:embed="rId6">
            <a:extLst/>
          </a:blip>
          <a:srcRect r="62037"/>
          <a:stretch>
            <a:fillRect/>
          </a:stretch>
        </p:blipFill>
        <p:spPr>
          <a:xfrm>
            <a:off x="567680" y="7772430"/>
            <a:ext cx="2678020" cy="130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Captura de pantalla 2019-04-23 a las 9.22.10.png" descr="Captura de pantalla 2019-04-23 a las 9.22.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96293" y="5907695"/>
            <a:ext cx="2971801" cy="77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MathTypeEquation.pdf" descr="MathTypeEquation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445250" y="4794250"/>
            <a:ext cx="114300" cy="165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4" name="Rectángulo"/>
          <p:cNvGrpSpPr/>
          <p:nvPr/>
        </p:nvGrpSpPr>
        <p:grpSpPr>
          <a:xfrm>
            <a:off x="3759290" y="7665472"/>
            <a:ext cx="3607399" cy="1521223"/>
            <a:chOff x="0" y="0"/>
            <a:chExt cx="3607397" cy="1521221"/>
          </a:xfrm>
        </p:grpSpPr>
        <p:sp>
          <p:nvSpPr>
            <p:cNvPr id="303" name="Rectángulo"/>
            <p:cNvSpPr/>
            <p:nvPr/>
          </p:nvSpPr>
          <p:spPr>
            <a:xfrm>
              <a:off x="38100" y="38100"/>
              <a:ext cx="3531198" cy="14450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302" name="Rectángulo" descr="Rectángulo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607398" cy="1521222"/>
            </a:xfrm>
            <a:prstGeom prst="rect">
              <a:avLst/>
            </a:prstGeom>
            <a:effectLst/>
          </p:spPr>
        </p:pic>
      </p:grpSp>
      <p:pic>
        <p:nvPicPr>
          <p:cNvPr id="305" name="MathTypeImage.pdf" descr="MathType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864694" y="7638353"/>
            <a:ext cx="3262895" cy="1529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Introducción"/>
          <p:cNvSpPr txBox="1">
            <a:spLocks noGrp="1"/>
          </p:cNvSpPr>
          <p:nvPr>
            <p:ph type="title"/>
          </p:nvPr>
        </p:nvSpPr>
        <p:spPr>
          <a:xfrm>
            <a:off x="1041400" y="-3048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49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Introducción</a:t>
            </a:r>
          </a:p>
        </p:txBody>
      </p:sp>
      <p:sp>
        <p:nvSpPr>
          <p:cNvPr id="175" name="Hemos visto cómo de gigantes son las distancias - viaje cósmico.…"/>
          <p:cNvSpPr/>
          <p:nvPr/>
        </p:nvSpPr>
        <p:spPr>
          <a:xfrm>
            <a:off x="528802" y="1529172"/>
            <a:ext cx="11489996" cy="668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44562" lvl="1" indent="-500062" algn="just">
              <a:spcBef>
                <a:spcPts val="2400"/>
              </a:spcBef>
              <a:buSzPct val="50000"/>
              <a:buBlip>
                <a:blip r:embed="rId2"/>
              </a:buBlip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Hemos visto cómo de gigantes son las distancias - viaje cósmico. </a:t>
            </a:r>
          </a:p>
          <a:p>
            <a:pPr marL="944562" lvl="1" indent="-500062" algn="just">
              <a:spcBef>
                <a:spcPts val="2400"/>
              </a:spcBef>
              <a:buSzPct val="50000"/>
              <a:buBlip>
                <a:blip r:embed="rId2"/>
              </a:buBlip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Unidades de distancia: </a:t>
            </a:r>
          </a:p>
          <a:p>
            <a:pPr marL="1389062" lvl="2" indent="-500062" algn="just">
              <a:spcBef>
                <a:spcPts val="2400"/>
              </a:spcBef>
              <a:buSzPct val="50000"/>
              <a:buBlip>
                <a:blip r:embed="rId2"/>
              </a:buBlip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Kilómetros</a:t>
            </a:r>
            <a:r>
              <a:rPr dirty="0"/>
              <a:t>: Diámetro Tierra: ~12.000 km. Dimensiones de los planetas.</a:t>
            </a:r>
          </a:p>
          <a:p>
            <a:pPr marL="1389062" lvl="2" indent="-500062" algn="just">
              <a:spcBef>
                <a:spcPts val="2400"/>
              </a:spcBef>
              <a:buSzPct val="50000"/>
              <a:buBlip>
                <a:blip r:embed="rId2"/>
              </a:buBlip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Unidad Astronómica</a:t>
            </a:r>
            <a:r>
              <a:rPr dirty="0"/>
              <a:t>: “Distancia Sol-Tierra = 150 millones de km”. Distancias entre planetas, Sistema Solar. Confines del sistema solar.</a:t>
            </a:r>
          </a:p>
          <a:p>
            <a:pPr marL="1389062" lvl="2" indent="-500062" algn="just">
              <a:spcBef>
                <a:spcPts val="2400"/>
              </a:spcBef>
              <a:buSzPct val="50000"/>
              <a:buBlip>
                <a:blip r:embed="rId2"/>
              </a:buBlip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Pársec</a:t>
            </a:r>
            <a:r>
              <a:rPr dirty="0"/>
              <a:t>: Estrellas Cercanas.</a:t>
            </a:r>
          </a:p>
          <a:p>
            <a:pPr marL="1389062" lvl="2" indent="-500062" algn="just">
              <a:spcBef>
                <a:spcPts val="2400"/>
              </a:spcBef>
              <a:buSzPct val="50000"/>
              <a:buBlip>
                <a:blip r:embed="rId2"/>
              </a:buBlip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Kilo</a:t>
            </a:r>
            <a:r>
              <a:rPr dirty="0"/>
              <a:t>pársecs: Escala galáctica.</a:t>
            </a:r>
            <a:endParaRPr dirty="0">
              <a:solidFill>
                <a:schemeClr val="accent6">
                  <a:satOff val="15424"/>
                  <a:lumOff val="17647"/>
                </a:schemeClr>
              </a:solidFill>
            </a:endParaRPr>
          </a:p>
          <a:p>
            <a:pPr marL="1389062" lvl="2" indent="-500062" algn="just">
              <a:spcBef>
                <a:spcPts val="2400"/>
              </a:spcBef>
              <a:buSzPct val="50000"/>
              <a:buBlip>
                <a:blip r:embed="rId2"/>
              </a:buBlip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Mega</a:t>
            </a:r>
            <a:r>
              <a:rPr dirty="0"/>
              <a:t>pársecs: Galaxias cercanas/medias (30,84 trillones de km; 3,26 millones de años luz).</a:t>
            </a:r>
          </a:p>
          <a:p>
            <a:pPr marL="1389062" lvl="2" indent="-500062" algn="just">
              <a:spcBef>
                <a:spcPts val="2400"/>
              </a:spcBef>
              <a:buSzPct val="50000"/>
              <a:buBlip>
                <a:blip r:embed="rId2"/>
              </a:buBlip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dirty="0" smtClean="0">
                <a:solidFill>
                  <a:schemeClr val="accent6">
                    <a:satOff val="15424"/>
                    <a:lumOff val="17647"/>
                  </a:schemeClr>
                </a:solidFill>
              </a:rPr>
              <a:t>Giga</a:t>
            </a:r>
            <a:r>
              <a:rPr dirty="0" smtClean="0"/>
              <a:t>pársecs: Universo observable.</a:t>
            </a:r>
            <a:endParaRPr lang="es-ES_tradnl" dirty="0" smtClean="0"/>
          </a:p>
        </p:txBody>
      </p:sp>
      <p:sp>
        <p:nvSpPr>
          <p:cNvPr id="2" name="Rectángulo 1"/>
          <p:cNvSpPr/>
          <p:nvPr/>
        </p:nvSpPr>
        <p:spPr>
          <a:xfrm>
            <a:off x="830672" y="8617674"/>
            <a:ext cx="11188126" cy="764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0" lvl="2" indent="0" algn="just">
              <a:lnSpc>
                <a:spcPct val="110000"/>
              </a:lnSpc>
              <a:spcBef>
                <a:spcPts val="2400"/>
              </a:spcBef>
              <a:buSzPct val="50000"/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es-ES_tradnl" sz="2000" i="1" dirty="0" smtClean="0"/>
              <a:t>NOTA= </a:t>
            </a:r>
            <a:r>
              <a:rPr lang="es-ES_tradnl" sz="2000" i="1" dirty="0"/>
              <a:t>hay que estar en modo presentación para poder acceder a los </a:t>
            </a:r>
            <a:r>
              <a:rPr lang="es-ES_tradnl" sz="2000" i="1" dirty="0" smtClean="0"/>
              <a:t>enlaces a lo largo de la charla </a:t>
            </a:r>
            <a:endParaRPr lang="es-ES_tradnl" sz="2000" i="1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Magnitudes"/>
          <p:cNvSpPr txBox="1">
            <a:spLocks noGrp="1"/>
          </p:cNvSpPr>
          <p:nvPr>
            <p:ph type="title"/>
          </p:nvPr>
        </p:nvSpPr>
        <p:spPr>
          <a:xfrm>
            <a:off x="1701800" y="-423334"/>
            <a:ext cx="10464800" cy="2438401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Magnitudes</a:t>
            </a:r>
          </a:p>
        </p:txBody>
      </p:sp>
      <p:pic>
        <p:nvPicPr>
          <p:cNvPr id="308" name="Captura de pantalla 2018-04-11 a las 17.45.48.png" descr="Captura de pantalla 2018-04-11 a las 17.45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1186" y="7381851"/>
            <a:ext cx="3531199" cy="262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Captura de pantalla 2018-04-11 a las 17.45.48.png" descr="Captura de pantalla 2018-04-11 a las 17.45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31976" y="7305721"/>
            <a:ext cx="1756609" cy="130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Captura de pantalla 2018-04-11 a las 17.45.48.png" descr="Captura de pantalla 2018-04-11 a las 17.45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14227" y="7322588"/>
            <a:ext cx="2328568" cy="1728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3" name="m.png"/>
          <p:cNvGrpSpPr/>
          <p:nvPr/>
        </p:nvGrpSpPr>
        <p:grpSpPr>
          <a:xfrm>
            <a:off x="3031966" y="6360568"/>
            <a:ext cx="6940868" cy="1229768"/>
            <a:chOff x="0" y="0"/>
            <a:chExt cx="6940866" cy="1229766"/>
          </a:xfrm>
        </p:grpSpPr>
        <p:pic>
          <p:nvPicPr>
            <p:cNvPr id="312" name="m.png" descr="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750" y="31750"/>
              <a:ext cx="6877367" cy="11662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1" name="m.png" descr="m.pn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940867" cy="1229767"/>
            </a:xfrm>
            <a:prstGeom prst="rect">
              <a:avLst/>
            </a:prstGeom>
            <a:effectLst/>
          </p:spPr>
        </p:pic>
      </p:grpSp>
      <p:sp>
        <p:nvSpPr>
          <p:cNvPr id="314" name="Magnitud absoluta M: La magnitud aparente de una estrella si fuera observada a una distancia de 10 pársecs."/>
          <p:cNvSpPr txBox="1"/>
          <p:nvPr/>
        </p:nvSpPr>
        <p:spPr>
          <a:xfrm>
            <a:off x="728133" y="1929318"/>
            <a:ext cx="11548534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75046" indent="-375046" algn="l">
              <a:lnSpc>
                <a:spcPct val="120000"/>
              </a:lnSpc>
              <a:buSzPct val="50000"/>
              <a:buBlip>
                <a:blip r:embed="rId5"/>
              </a:buBlip>
              <a:defRPr sz="3100"/>
            </a:pPr>
            <a:r>
              <a:t>Magnitud </a:t>
            </a: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absoluta M</a:t>
            </a:r>
            <a:r>
              <a:t>: La magnitud aparente de una estrella si fuera observada a una distancia de 10 pársecs.</a:t>
            </a:r>
          </a:p>
        </p:txBody>
      </p:sp>
      <p:pic>
        <p:nvPicPr>
          <p:cNvPr id="315" name="Captura de pantalla 2019-04-23 a las 9.27.09.png" descr="Captura de pantalla 2019-04-23 a las 9.27.0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53897" y="3626137"/>
            <a:ext cx="6497006" cy="1761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Magnitudes"/>
          <p:cNvSpPr txBox="1">
            <a:spLocks noGrp="1"/>
          </p:cNvSpPr>
          <p:nvPr>
            <p:ph type="title"/>
          </p:nvPr>
        </p:nvSpPr>
        <p:spPr>
          <a:xfrm>
            <a:off x="1701800" y="-423334"/>
            <a:ext cx="10464800" cy="2438401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Magnitudes</a:t>
            </a:r>
          </a:p>
        </p:txBody>
      </p:sp>
      <p:pic>
        <p:nvPicPr>
          <p:cNvPr id="318" name="Captura de pantalla 2018-04-11 a las 17.45.48.png" descr="Captura de pantalla 2018-04-11 a las 17.45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1186" y="7381851"/>
            <a:ext cx="3531199" cy="262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Captura de pantalla 2018-04-11 a las 17.45.48.png" descr="Captura de pantalla 2018-04-11 a las 17.45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31976" y="7305721"/>
            <a:ext cx="1756609" cy="130422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La razón de los brillos cumple:"/>
          <p:cNvSpPr txBox="1"/>
          <p:nvPr/>
        </p:nvSpPr>
        <p:spPr>
          <a:xfrm>
            <a:off x="558800" y="1894416"/>
            <a:ext cx="1154853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75046" indent="-375046" algn="l">
              <a:lnSpc>
                <a:spcPct val="120000"/>
              </a:lnSpc>
              <a:buSzPct val="50000"/>
              <a:buBlip>
                <a:blip r:embed="rId3"/>
              </a:buBlip>
              <a:defRPr sz="3100"/>
            </a:lvl1pPr>
          </a:lstStyle>
          <a:p>
            <a:r>
              <a:t>La razón de los brillos cumple:</a:t>
            </a:r>
          </a:p>
        </p:txBody>
      </p:sp>
      <p:sp>
        <p:nvSpPr>
          <p:cNvPr id="321" name="La razón de las distancias cumple:"/>
          <p:cNvSpPr txBox="1"/>
          <p:nvPr/>
        </p:nvSpPr>
        <p:spPr>
          <a:xfrm>
            <a:off x="558800" y="2971000"/>
            <a:ext cx="1154853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75046" indent="-375046" algn="l">
              <a:lnSpc>
                <a:spcPct val="120000"/>
              </a:lnSpc>
              <a:buSzPct val="50000"/>
              <a:buBlip>
                <a:blip r:embed="rId3"/>
              </a:buBlip>
              <a:defRPr sz="3100"/>
            </a:lvl1pPr>
          </a:lstStyle>
          <a:p>
            <a:r>
              <a:t>La razón de las distancias cumple:</a:t>
            </a:r>
          </a:p>
        </p:txBody>
      </p:sp>
      <p:pic>
        <p:nvPicPr>
          <p:cNvPr id="322" name="Captura de pantalla 2019-04-21 a las 16.42.24.png" descr="Captura de pantalla 2019-04-21 a las 16.42.2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1122" y="3866068"/>
            <a:ext cx="5858266" cy="2845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Captura de pantalla 2019-04-21 a las 16.42.19.png" descr="Captura de pantalla 2019-04-21 a las 16.42.1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93618" y="4260309"/>
            <a:ext cx="2209801" cy="876301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La razón de las distancias cumple:"/>
          <p:cNvSpPr txBox="1"/>
          <p:nvPr/>
        </p:nvSpPr>
        <p:spPr>
          <a:xfrm>
            <a:off x="728133" y="7991733"/>
            <a:ext cx="1154853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75046" indent="-375046" algn="l">
              <a:lnSpc>
                <a:spcPct val="120000"/>
              </a:lnSpc>
              <a:buSzPct val="50000"/>
              <a:buBlip>
                <a:blip r:embed="rId3"/>
              </a:buBlip>
              <a:defRPr sz="3100"/>
            </a:lvl1pPr>
          </a:lstStyle>
          <a:p>
            <a:r>
              <a:t>La razón de las distancias cumple:</a:t>
            </a:r>
          </a:p>
        </p:txBody>
      </p:sp>
      <p:pic>
        <p:nvPicPr>
          <p:cNvPr id="325" name="Captura de pantalla 2019-04-23 a las 7.48.53.png" descr="Captura de pantalla 2019-04-23 a las 7.48.5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90733" y="1806262"/>
            <a:ext cx="5266708" cy="9758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andelas Estándar"/>
          <p:cNvSpPr txBox="1">
            <a:spLocks noGrp="1"/>
          </p:cNvSpPr>
          <p:nvPr>
            <p:ph type="title"/>
          </p:nvPr>
        </p:nvSpPr>
        <p:spPr>
          <a:xfrm>
            <a:off x="1583266" y="169333"/>
            <a:ext cx="10464801" cy="1124083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Candelas Estándar</a:t>
            </a:r>
          </a:p>
        </p:txBody>
      </p:sp>
      <p:sp>
        <p:nvSpPr>
          <p:cNvPr id="328" name="Llamadas así por ser descubiertas en la constelación de Cefeo por John Goodricke en 1784.…"/>
          <p:cNvSpPr/>
          <p:nvPr/>
        </p:nvSpPr>
        <p:spPr>
          <a:xfrm>
            <a:off x="572456" y="2099309"/>
            <a:ext cx="6380428" cy="6062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lnSpc>
                <a:spcPct val="120000"/>
              </a:lnSpc>
              <a:spcBef>
                <a:spcPts val="2400"/>
              </a:spcBef>
              <a:defRPr sz="2700" b="1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805656" lvl="1" indent="-361156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700">
                <a:latin typeface="Verdana"/>
                <a:ea typeface="Verdana"/>
                <a:cs typeface="Verdana"/>
                <a:sym typeface="Verdana"/>
              </a:defRPr>
            </a:pPr>
            <a:r>
              <a:t>Llamadas así por ser descubiertas en la constelación de Cefeo por </a:t>
            </a:r>
            <a:r>
              <a:rPr>
                <a:hlinkClick r:id="rId3"/>
              </a:rPr>
              <a:t>John Goodricke</a:t>
            </a:r>
            <a:r>
              <a:t> en 1784.</a:t>
            </a:r>
          </a:p>
          <a:p>
            <a:pPr marL="805656" lvl="1" indent="-361156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700">
                <a:latin typeface="Verdana"/>
                <a:ea typeface="Verdana"/>
                <a:cs typeface="Verdana"/>
                <a:sym typeface="Verdana"/>
              </a:defRPr>
            </a:pPr>
            <a:r>
              <a:t>Son estrellas muy luminosas (10</a:t>
            </a:r>
            <a:r>
              <a:rPr baseline="24691"/>
              <a:t>4 </a:t>
            </a:r>
            <a:r>
              <a:t>Lsol), detectables hasta galaxias cercanas ~10Mpc.</a:t>
            </a:r>
          </a:p>
          <a:p>
            <a:pPr marL="805656" lvl="1" indent="-361156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700">
                <a:latin typeface="Verdana"/>
                <a:ea typeface="Verdana"/>
                <a:cs typeface="Verdana"/>
                <a:sym typeface="Verdana"/>
              </a:defRPr>
            </a:pPr>
            <a:r>
              <a:t> Periodos de pulsación varían entre 2 y 150 días.</a:t>
            </a:r>
          </a:p>
        </p:txBody>
      </p:sp>
      <p:sp>
        <p:nvSpPr>
          <p:cNvPr id="329" name="1. Cefeidas"/>
          <p:cNvSpPr txBox="1"/>
          <p:nvPr/>
        </p:nvSpPr>
        <p:spPr>
          <a:xfrm>
            <a:off x="273225" y="2070100"/>
            <a:ext cx="241688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228600" algn="l">
              <a:lnSpc>
                <a:spcPct val="120000"/>
              </a:lnSpc>
              <a:spcBef>
                <a:spcPts val="2400"/>
              </a:spcBef>
              <a:defRPr sz="2500" b="1">
                <a:latin typeface="Verdana"/>
                <a:ea typeface="Verdana"/>
                <a:cs typeface="Verdana"/>
                <a:sym typeface="Verdana"/>
              </a:defRPr>
            </a:pPr>
            <a:r>
              <a:t>1. Cefeidas </a:t>
            </a:r>
          </a:p>
        </p:txBody>
      </p:sp>
      <p:pic>
        <p:nvPicPr>
          <p:cNvPr id="330" name="deltcep.gif" descr="deltcep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9168" y="2113352"/>
            <a:ext cx="5245703" cy="7025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andelas Estándar"/>
          <p:cNvSpPr txBox="1">
            <a:spLocks noGrp="1"/>
          </p:cNvSpPr>
          <p:nvPr>
            <p:ph type="title"/>
          </p:nvPr>
        </p:nvSpPr>
        <p:spPr>
          <a:xfrm>
            <a:off x="1583266" y="169333"/>
            <a:ext cx="10464801" cy="1124083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Candelas Estándar</a:t>
            </a:r>
          </a:p>
        </p:txBody>
      </p:sp>
      <p:sp>
        <p:nvSpPr>
          <p:cNvPr id="333" name="Observatorio de Arequipa, Peru, observó placas fotográficas de Cefeidas de la Pequeña Nube de Magallanes."/>
          <p:cNvSpPr txBox="1"/>
          <p:nvPr/>
        </p:nvSpPr>
        <p:spPr>
          <a:xfrm>
            <a:off x="503795" y="2831171"/>
            <a:ext cx="7118921" cy="135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05656" lvl="1" indent="-361156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Observatorio de Arequipa, Peru, observó placas fotográficas de Cefeidas de la </a:t>
            </a: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Pequeña Nube de Magallanes.</a:t>
            </a:r>
          </a:p>
        </p:txBody>
      </p:sp>
      <p:pic>
        <p:nvPicPr>
          <p:cNvPr id="334" name="Captura de pantalla 2012-12-05 a la(s) 20.01.26.png" descr="Captura de pantalla 2012-12-05 a la(s) 20.01.26.png"/>
          <p:cNvPicPr>
            <a:picLocks noChangeAspect="1"/>
          </p:cNvPicPr>
          <p:nvPr/>
        </p:nvPicPr>
        <p:blipFill>
          <a:blip r:embed="rId3">
            <a:extLst/>
          </a:blip>
          <a:srcRect l="11353" r="8368"/>
          <a:stretch>
            <a:fillRect/>
          </a:stretch>
        </p:blipFill>
        <p:spPr>
          <a:xfrm>
            <a:off x="5708939" y="5237498"/>
            <a:ext cx="6840153" cy="47359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7" name="henrietta_Leavitt.jpg"/>
          <p:cNvGrpSpPr/>
          <p:nvPr/>
        </p:nvGrpSpPr>
        <p:grpSpPr>
          <a:xfrm>
            <a:off x="813262" y="4463463"/>
            <a:ext cx="3639742" cy="4735910"/>
            <a:chOff x="0" y="0"/>
            <a:chExt cx="3639740" cy="4735909"/>
          </a:xfrm>
        </p:grpSpPr>
        <p:pic>
          <p:nvPicPr>
            <p:cNvPr id="336" name="henrietta_Leavitt.jpg" descr="henrietta_Leavitt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31750" y="31750"/>
              <a:ext cx="3576205" cy="46723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5" name="henrietta_Leavitt.jpg" descr="henrietta_Leavitt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639741" cy="4735910"/>
            </a:xfrm>
            <a:prstGeom prst="rect">
              <a:avLst/>
            </a:prstGeom>
            <a:effectLst/>
          </p:spPr>
        </p:pic>
      </p:grpSp>
      <p:sp>
        <p:nvSpPr>
          <p:cNvPr id="338" name="Henrietta Swan Leavitt"/>
          <p:cNvSpPr/>
          <p:nvPr/>
        </p:nvSpPr>
        <p:spPr>
          <a:xfrm>
            <a:off x="440605" y="8866315"/>
            <a:ext cx="408025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defTabSz="585216">
              <a:defRPr sz="2200" b="1"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Henrietta Swan Leavitt </a:t>
            </a:r>
          </a:p>
        </p:txBody>
      </p:sp>
      <p:pic>
        <p:nvPicPr>
          <p:cNvPr id="339" name="Pequena-Nube-Magallanes-k04E--620x349@abc.jpg" descr="Pequena-Nube-Magallanes-k04E--620x349@abc.jp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17969" y="1300870"/>
            <a:ext cx="4416271" cy="3989260"/>
          </a:xfrm>
          <a:prstGeom prst="rect">
            <a:avLst/>
          </a:prstGeom>
        </p:spPr>
      </p:pic>
      <p:sp>
        <p:nvSpPr>
          <p:cNvPr id="340" name="1. Cefeidas"/>
          <p:cNvSpPr txBox="1"/>
          <p:nvPr/>
        </p:nvSpPr>
        <p:spPr>
          <a:xfrm>
            <a:off x="273225" y="2070100"/>
            <a:ext cx="241688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228600" algn="l">
              <a:lnSpc>
                <a:spcPct val="120000"/>
              </a:lnSpc>
              <a:spcBef>
                <a:spcPts val="2400"/>
              </a:spcBef>
              <a:defRPr sz="2500" b="1">
                <a:latin typeface="Verdana"/>
                <a:ea typeface="Verdana"/>
                <a:cs typeface="Verdana"/>
                <a:sym typeface="Verdana"/>
              </a:defRPr>
            </a:pPr>
            <a:r>
              <a:t>1. Cefeidas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El diario secreto de Henrietta"/>
          <p:cNvSpPr txBox="1"/>
          <p:nvPr/>
        </p:nvSpPr>
        <p:spPr>
          <a:xfrm>
            <a:off x="3699030" y="8890000"/>
            <a:ext cx="560674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 u="sng">
                <a:hlinkClick r:id="rId4"/>
              </a:rPr>
              <a:t>El diario secreto de Henrietta</a:t>
            </a:r>
            <a:r>
              <a:t> </a:t>
            </a:r>
          </a:p>
        </p:txBody>
      </p:sp>
      <p:sp>
        <p:nvSpPr>
          <p:cNvPr id="343" name="Henrietta Swan Leavitt 1"/>
          <p:cNvSpPr/>
          <p:nvPr/>
        </p:nvSpPr>
        <p:spPr>
          <a:xfrm>
            <a:off x="1939205" y="203115"/>
            <a:ext cx="9874103" cy="897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defTabSz="585216">
              <a:defRPr sz="5200" b="1" i="1">
                <a:solidFill>
                  <a:schemeClr val="accent6">
                    <a:satOff val="15424"/>
                    <a:lumOff val="1764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Henrietta Swan Leavitt 1</a:t>
            </a:r>
          </a:p>
        </p:txBody>
      </p:sp>
      <p:pic>
        <p:nvPicPr>
          <p:cNvPr id="344" name="y2mate.com - 02_el_diario_secreto_de_henrietta_s_leavitt_variabilidad_estelar_Xt2O2pUaADY_360p.mp4" descr="y2mate.com - 02_el_diario_secreto_de_henrietta_s_leavitt_variabilidad_estelar_Xt2O2pUaADY_360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41535" y="1843286"/>
            <a:ext cx="12121730" cy="6818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93328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4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Henrietta Swan Leavitt 2"/>
          <p:cNvSpPr/>
          <p:nvPr/>
        </p:nvSpPr>
        <p:spPr>
          <a:xfrm>
            <a:off x="1734682" y="143848"/>
            <a:ext cx="9874103" cy="897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defTabSz="585216">
              <a:defRPr sz="5200" b="1" i="1">
                <a:solidFill>
                  <a:schemeClr val="accent6">
                    <a:satOff val="15424"/>
                    <a:lumOff val="1764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Henrietta Swan Leavitt 2</a:t>
            </a:r>
          </a:p>
        </p:txBody>
      </p:sp>
      <p:pic>
        <p:nvPicPr>
          <p:cNvPr id="347" name="y2mate.com - 03_el_diario_secreto_de_henrietta_s_leavitt_una_regla_para_medir_el_universo_QvJzVaeqqok_360p.mp4" descr="y2mate.com - 03_el_diario_secreto_de_henrietta_s_leavitt_una_regla_para_medir_el_universo_QvJzVaeqqok_360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11200" y="1698914"/>
            <a:ext cx="11299147" cy="6355772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El diario secreto de Henrietta"/>
          <p:cNvSpPr txBox="1"/>
          <p:nvPr/>
        </p:nvSpPr>
        <p:spPr>
          <a:xfrm>
            <a:off x="3699030" y="8890000"/>
            <a:ext cx="560674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 u="sng">
                <a:hlinkClick r:id="rId5"/>
              </a:rPr>
              <a:t>El diario secreto de Henrietta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43347" fill="hold"/>
                                        <p:tgtEl>
                                          <p:spTgt spid="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4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andelas Estándar"/>
          <p:cNvSpPr txBox="1">
            <a:spLocks noGrp="1"/>
          </p:cNvSpPr>
          <p:nvPr>
            <p:ph type="title"/>
          </p:nvPr>
        </p:nvSpPr>
        <p:spPr>
          <a:xfrm>
            <a:off x="1583266" y="169333"/>
            <a:ext cx="10464801" cy="1124083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Candelas Estándar</a:t>
            </a:r>
          </a:p>
        </p:txBody>
      </p:sp>
      <p:sp>
        <p:nvSpPr>
          <p:cNvPr id="351" name="Descubrió relación brillo-periodo de pulsación en 1908.…"/>
          <p:cNvSpPr txBox="1"/>
          <p:nvPr/>
        </p:nvSpPr>
        <p:spPr>
          <a:xfrm>
            <a:off x="397464" y="2791879"/>
            <a:ext cx="6669286" cy="2100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05656" lvl="1" indent="-361156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Descubrió </a:t>
            </a: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relación brillo-periodo de pulsación</a:t>
            </a:r>
            <a:r>
              <a:t> en 1908.</a:t>
            </a:r>
          </a:p>
          <a:p>
            <a:pPr marL="805656" lvl="1" indent="-361156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Único método en la época para calcular distancias era el de paralaje.</a:t>
            </a:r>
          </a:p>
        </p:txBody>
      </p:sp>
      <p:pic>
        <p:nvPicPr>
          <p:cNvPr id="352" name="Captura de pantalla 2019-02-21 a las 18.06.18.png" descr="Captura de pantalla 2019-02-21 a las 18.06.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9657" y="4341186"/>
            <a:ext cx="4375592" cy="4907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Captura de pantalla 2019-02-21 a las 18.04.24.png" descr="Captura de pantalla 2019-02-21 a las 18.04.24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42562" y="1450084"/>
            <a:ext cx="4489783" cy="2603165"/>
          </a:xfrm>
          <a:prstGeom prst="rect">
            <a:avLst/>
          </a:prstGeom>
        </p:spPr>
      </p:pic>
      <p:pic>
        <p:nvPicPr>
          <p:cNvPr id="354" name="Captura de pantalla 2019-04-20 a las 13.10.28.png" descr="Captura de pantalla 2019-04-20 a las 13.10.2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1937" y="5384800"/>
            <a:ext cx="5260340" cy="48260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Dos tipos de poblaciones: Poblacion I y II (menos brillantes) - sólo descubierto por Waade en 1952."/>
          <p:cNvSpPr txBox="1"/>
          <p:nvPr/>
        </p:nvSpPr>
        <p:spPr>
          <a:xfrm>
            <a:off x="347133" y="6823709"/>
            <a:ext cx="6275322" cy="179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05656" lvl="1" indent="-361156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t>Dos tipos de poblaciones: Poblacion I y II (menos brillantes) - sólo descubierto por Waade en 1952.</a:t>
            </a:r>
          </a:p>
        </p:txBody>
      </p:sp>
      <p:sp>
        <p:nvSpPr>
          <p:cNvPr id="356" name="Rectángulo"/>
          <p:cNvSpPr/>
          <p:nvPr/>
        </p:nvSpPr>
        <p:spPr>
          <a:xfrm>
            <a:off x="6567158" y="4883894"/>
            <a:ext cx="6275322" cy="48121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57" name="plrelnceph.gif" descr="plrelnceph.g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59365" y="5089520"/>
            <a:ext cx="6056176" cy="4592939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1. Cefeidas"/>
          <p:cNvSpPr txBox="1"/>
          <p:nvPr/>
        </p:nvSpPr>
        <p:spPr>
          <a:xfrm>
            <a:off x="273225" y="2070100"/>
            <a:ext cx="241688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228600" algn="l">
              <a:lnSpc>
                <a:spcPct val="120000"/>
              </a:lnSpc>
              <a:spcBef>
                <a:spcPts val="2400"/>
              </a:spcBef>
              <a:defRPr sz="2500" b="1">
                <a:latin typeface="Verdana"/>
                <a:ea typeface="Verdana"/>
                <a:cs typeface="Verdana"/>
                <a:sym typeface="Verdana"/>
              </a:defRPr>
            </a:pPr>
            <a:r>
              <a:t>1. Cefeidas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1" animBg="1" advAuto="0"/>
      <p:bldP spid="356" grpId="2" animBg="1" advAuto="0"/>
      <p:bldP spid="357" grpId="3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stuffmomnevertoldyou-86-2015-01-800px-Astronomer_Edward_Charles_Pickerings_Harvard_computers.jpg" descr="stuffmomnevertoldyou-86-2015-01-800px-Astronomer_Edward_Charles_Pickerings_Harvard_computers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3674" y="141011"/>
            <a:ext cx="5902060" cy="4617901"/>
          </a:xfrm>
          <a:prstGeom prst="rect">
            <a:avLst/>
          </a:prstGeom>
        </p:spPr>
      </p:pic>
      <p:sp>
        <p:nvSpPr>
          <p:cNvPr id="361" name="Computadoras de Harvard…"/>
          <p:cNvSpPr/>
          <p:nvPr/>
        </p:nvSpPr>
        <p:spPr>
          <a:xfrm>
            <a:off x="295897" y="1450185"/>
            <a:ext cx="6362532" cy="113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/>
          <a:p>
            <a:pPr defTabSz="585216">
              <a:defRPr sz="3600">
                <a:solidFill>
                  <a:schemeClr val="accent6">
                    <a:satOff val="15424"/>
                    <a:lumOff val="17647"/>
                  </a:schemeClr>
                </a:solidFill>
              </a:defRPr>
            </a:pPr>
            <a:r>
              <a:t>Computadoras de Harvard</a:t>
            </a:r>
          </a:p>
          <a:p>
            <a:pPr defTabSz="585216">
              <a:defRPr sz="3600">
                <a:solidFill>
                  <a:schemeClr val="accent6">
                    <a:satOff val="15424"/>
                    <a:lumOff val="17647"/>
                  </a:schemeClr>
                </a:solidFill>
              </a:defRPr>
            </a:pPr>
            <a:r>
              <a:t>1886-1930s</a:t>
            </a:r>
          </a:p>
        </p:txBody>
      </p:sp>
      <p:pic>
        <p:nvPicPr>
          <p:cNvPr id="362" name="AsWeWere.jpg" descr="AsWeWer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301" y="3918101"/>
            <a:ext cx="7153099" cy="5795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PinaforeGun.png" descr="PinaforeGun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27718" y="4845172"/>
            <a:ext cx="7774614" cy="490704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up2.jpg" descr="sup2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8891" y="2374900"/>
            <a:ext cx="6255909" cy="6268608"/>
          </a:xfrm>
          <a:prstGeom prst="rect">
            <a:avLst/>
          </a:prstGeom>
        </p:spPr>
      </p:pic>
      <p:sp>
        <p:nvSpPr>
          <p:cNvPr id="368" name="Objeto celeste extremadamente brillante producido por la explosión de una estrella,  en las últimas etapas de su vida.…"/>
          <p:cNvSpPr/>
          <p:nvPr/>
        </p:nvSpPr>
        <p:spPr>
          <a:xfrm>
            <a:off x="338666" y="2924677"/>
            <a:ext cx="6004323" cy="580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36203" lvl="1" indent="-291703" algn="l" defTabSz="457200">
              <a:lnSpc>
                <a:spcPct val="120000"/>
              </a:lnSpc>
              <a:spcBef>
                <a:spcPts val="1900"/>
              </a:spcBef>
              <a:buSzPct val="50000"/>
              <a:buBlip>
                <a:blip r:embed="rId3"/>
              </a:buBlip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Objeto celeste extremadamente brillante producido por la </a:t>
            </a: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explosión de una estrella</a:t>
            </a:r>
            <a:r>
              <a:t>,  en las últimas etapas de su vida. </a:t>
            </a:r>
          </a:p>
          <a:p>
            <a:pPr marL="736203" lvl="1" indent="-291703" algn="l" defTabSz="457200">
              <a:lnSpc>
                <a:spcPct val="120000"/>
              </a:lnSpc>
              <a:spcBef>
                <a:spcPts val="1900"/>
              </a:spcBef>
              <a:buSzPct val="50000"/>
              <a:buBlip>
                <a:blip r:embed="rId3"/>
              </a:buBlip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Puede llegar a ser tan brillante  como una galaxia entera (10</a:t>
            </a:r>
            <a:r>
              <a:rPr baseline="25641"/>
              <a:t>9 </a:t>
            </a:r>
            <a:r>
              <a:t>Lsol). </a:t>
            </a:r>
          </a:p>
          <a:p>
            <a:pPr marL="736203" lvl="1" indent="-291703" algn="l" defTabSz="457200">
              <a:lnSpc>
                <a:spcPct val="120000"/>
              </a:lnSpc>
              <a:spcBef>
                <a:spcPts val="1900"/>
              </a:spcBef>
              <a:buSzPct val="50000"/>
              <a:buBlip>
                <a:blip r:embed="rId3"/>
              </a:buBlip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Son fenómenos transitorios que desaparecen después de unas semanas.</a:t>
            </a:r>
          </a:p>
        </p:txBody>
      </p:sp>
      <p:sp>
        <p:nvSpPr>
          <p:cNvPr id="369" name="SN 1994D"/>
          <p:cNvSpPr txBox="1"/>
          <p:nvPr/>
        </p:nvSpPr>
        <p:spPr>
          <a:xfrm>
            <a:off x="8551463" y="8897507"/>
            <a:ext cx="202582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228600" algn="l" defTabSz="457200">
              <a:lnSpc>
                <a:spcPct val="120000"/>
              </a:lnSpc>
              <a:spcBef>
                <a:spcPts val="19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SN 1994D</a:t>
            </a:r>
          </a:p>
        </p:txBody>
      </p:sp>
      <p:sp>
        <p:nvSpPr>
          <p:cNvPr id="370" name="2. Supernovas"/>
          <p:cNvSpPr txBox="1"/>
          <p:nvPr/>
        </p:nvSpPr>
        <p:spPr>
          <a:xfrm>
            <a:off x="273225" y="2070100"/>
            <a:ext cx="299374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228600" algn="l">
              <a:lnSpc>
                <a:spcPct val="120000"/>
              </a:lnSpc>
              <a:spcBef>
                <a:spcPts val="2400"/>
              </a:spcBef>
              <a:defRPr sz="2500" b="1">
                <a:latin typeface="Verdana"/>
                <a:ea typeface="Verdana"/>
                <a:cs typeface="Verdana"/>
                <a:sym typeface="Verdana"/>
              </a:defRPr>
            </a:pPr>
            <a:r>
              <a:t>2. Supernovas </a:t>
            </a:r>
          </a:p>
        </p:txBody>
      </p:sp>
      <p:sp>
        <p:nvSpPr>
          <p:cNvPr id="371" name="Candelas Estándar"/>
          <p:cNvSpPr txBox="1"/>
          <p:nvPr/>
        </p:nvSpPr>
        <p:spPr>
          <a:xfrm>
            <a:off x="1583266" y="169333"/>
            <a:ext cx="10464801" cy="1124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Candelas Estándar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Nebulosa del Cangrejo"/>
          <p:cNvSpPr/>
          <p:nvPr/>
        </p:nvSpPr>
        <p:spPr>
          <a:xfrm>
            <a:off x="4797980" y="1456012"/>
            <a:ext cx="398643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i="1"/>
            </a:lvl1pPr>
          </a:lstStyle>
          <a:p>
            <a:r>
              <a:t>Nebulosa del Cangrejo</a:t>
            </a:r>
          </a:p>
        </p:txBody>
      </p:sp>
      <p:pic>
        <p:nvPicPr>
          <p:cNvPr id="374" name="videoplayback-3.mp4" descr="videoplayback-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00480" y="2698496"/>
            <a:ext cx="10403840" cy="5852160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Explosión de Supernova"/>
          <p:cNvSpPr txBox="1">
            <a:spLocks noGrp="1"/>
          </p:cNvSpPr>
          <p:nvPr>
            <p:ph type="title"/>
          </p:nvPr>
        </p:nvSpPr>
        <p:spPr>
          <a:xfrm>
            <a:off x="1558797" y="158496"/>
            <a:ext cx="10464801" cy="1320536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Explosión de Supernova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4999" fill="hold"/>
                                        <p:tgtEl>
                                          <p:spTgt spid="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7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Medir distancias de forma directa es muy dificil.…"/>
          <p:cNvSpPr/>
          <p:nvPr/>
        </p:nvSpPr>
        <p:spPr>
          <a:xfrm>
            <a:off x="609600" y="1452033"/>
            <a:ext cx="12317087" cy="27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63984" lvl="1" indent="-319484" algn="l"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t>Medir distancias de forma directa es muy dificil.</a:t>
            </a:r>
          </a:p>
          <a:p>
            <a:pPr marL="763984" lvl="1" indent="-319484" algn="l"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t>Sucesión de distintos métodos para estimar la distancia a objetos astronómicos específicos.</a:t>
            </a:r>
          </a:p>
          <a:p>
            <a:pPr marL="763984" lvl="1" indent="-319484" algn="l"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t>Jerarquía: de menor a mayor distancias.</a:t>
            </a:r>
          </a:p>
          <a:p>
            <a:pPr marL="763984" lvl="1" indent="-319484" algn="l"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t>Se basa en la calibración de los “peldaños” anteriores de la escalera.</a:t>
            </a:r>
          </a:p>
        </p:txBody>
      </p:sp>
      <p:pic>
        <p:nvPicPr>
          <p:cNvPr id="178" name="20160520image_Spanish.jpg" descr="20160520image_Spanis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6382" y="4574030"/>
            <a:ext cx="9087708" cy="511183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Escalera de Distancias Cósmicas"/>
          <p:cNvSpPr txBox="1">
            <a:spLocks noGrp="1"/>
          </p:cNvSpPr>
          <p:nvPr>
            <p:ph type="title"/>
          </p:nvPr>
        </p:nvSpPr>
        <p:spPr>
          <a:xfrm>
            <a:off x="1413933" y="196935"/>
            <a:ext cx="10464801" cy="927101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Escalera de Distancias Cósmicas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2262" y="2653125"/>
            <a:ext cx="5942902" cy="5942902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Hidrógeno Ionizado, Oxígeno Ionizado, Azufre Ionizado, Electrones de alta energía"/>
          <p:cNvSpPr txBox="1"/>
          <p:nvPr/>
        </p:nvSpPr>
        <p:spPr>
          <a:xfrm>
            <a:off x="35067" y="8913783"/>
            <a:ext cx="6989152" cy="114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algn="l" defTabSz="585216">
              <a:spcBef>
                <a:spcPts val="2300"/>
              </a:spcBef>
              <a:defRPr sz="1600">
                <a:solidFill>
                  <a:schemeClr val="accent4">
                    <a:hueOff val="-624705"/>
                    <a:lumOff val="1372"/>
                  </a:schemeClr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="1"/>
              <a:t>Hidrógeno Ionizado, </a:t>
            </a:r>
            <a:r>
              <a:rPr b="1">
                <a:solidFill>
                  <a:schemeClr val="accent5"/>
                </a:solidFill>
              </a:rPr>
              <a:t>Oxígeno Ionizado</a:t>
            </a:r>
            <a:r>
              <a:rPr b="1"/>
              <a:t>, </a:t>
            </a:r>
            <a:r>
              <a:rPr b="1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Azufre Ionizado, </a:t>
            </a:r>
            <a:r>
              <a:rPr b="1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</a:rPr>
              <a:t>Electrones de alta energía </a:t>
            </a:r>
          </a:p>
        </p:txBody>
      </p:sp>
      <p:pic>
        <p:nvPicPr>
          <p:cNvPr id="381" name="19331.png" descr="1933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51910" y="3048474"/>
            <a:ext cx="6278647" cy="4926485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Remanente de Supernova"/>
          <p:cNvSpPr txBox="1">
            <a:spLocks noGrp="1"/>
          </p:cNvSpPr>
          <p:nvPr>
            <p:ph type="title"/>
          </p:nvPr>
        </p:nvSpPr>
        <p:spPr>
          <a:xfrm>
            <a:off x="1558797" y="158496"/>
            <a:ext cx="10464801" cy="1320536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Remanente de Supernova</a:t>
            </a:r>
          </a:p>
        </p:txBody>
      </p:sp>
      <p:sp>
        <p:nvSpPr>
          <p:cNvPr id="383" name="Nebulosa del Cangrejo"/>
          <p:cNvSpPr/>
          <p:nvPr/>
        </p:nvSpPr>
        <p:spPr>
          <a:xfrm>
            <a:off x="4797980" y="1456012"/>
            <a:ext cx="398643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i="1"/>
            </a:lvl1pPr>
          </a:lstStyle>
          <a:p>
            <a:r>
              <a:t>Nebulosa del Cangrejo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NR B0509-67.5"/>
          <p:cNvSpPr/>
          <p:nvPr/>
        </p:nvSpPr>
        <p:spPr>
          <a:xfrm>
            <a:off x="8095488" y="5006847"/>
            <a:ext cx="1162432" cy="308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 anchor="ctr">
            <a:spAutoFit/>
          </a:bodyPr>
          <a:lstStyle>
            <a:lvl1pPr algn="l" defTabSz="455168">
              <a:defRPr sz="11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SNR B0509-67.5</a:t>
            </a:r>
          </a:p>
        </p:txBody>
      </p:sp>
      <p:pic>
        <p:nvPicPr>
          <p:cNvPr id="393" name="N49-is-a-supernova-remnant-that-spans-about-30-ly-in-the-LMC.-A-newly-born-magnetar-a-highly-magnetized-spinning-neutron-star-is-left-over-in-the-ancient-stellar-explosion-which-created-supernova-remnant-N49.jpg" descr="N49-is-a-supernova-remnant-that-spans-about-30-ly-in-the-LMC.-A-newly-born-magnetar-a-highly-magnetized-spinning-neutron-star-is-left-over-in-the-ancient-stellar-explosion-which-created-supernova-remnant-N49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25481" y="3624927"/>
            <a:ext cx="6863420" cy="5147564"/>
          </a:xfrm>
          <a:prstGeom prst="rect">
            <a:avLst/>
          </a:prstGeom>
        </p:spPr>
      </p:pic>
      <p:sp>
        <p:nvSpPr>
          <p:cNvPr id="394" name="SN B0509"/>
          <p:cNvSpPr/>
          <p:nvPr/>
        </p:nvSpPr>
        <p:spPr>
          <a:xfrm>
            <a:off x="1591802" y="8761038"/>
            <a:ext cx="197497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 anchor="ctr">
            <a:spAutoFit/>
          </a:bodyPr>
          <a:lstStyle>
            <a:lvl1pPr defTabSz="585216">
              <a:defRPr sz="3400" i="1"/>
            </a:lvl1pPr>
          </a:lstStyle>
          <a:p>
            <a:r>
              <a:t>SN B0509</a:t>
            </a:r>
          </a:p>
        </p:txBody>
      </p:sp>
      <p:sp>
        <p:nvSpPr>
          <p:cNvPr id="395" name="LMC N49"/>
          <p:cNvSpPr/>
          <p:nvPr/>
        </p:nvSpPr>
        <p:spPr>
          <a:xfrm>
            <a:off x="8811949" y="8896504"/>
            <a:ext cx="187118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 anchor="ctr">
            <a:spAutoFit/>
          </a:bodyPr>
          <a:lstStyle>
            <a:lvl1pPr defTabSz="585216">
              <a:defRPr sz="3400" i="1"/>
            </a:lvl1pPr>
          </a:lstStyle>
          <a:p>
            <a:r>
              <a:t>LMC N49</a:t>
            </a:r>
          </a:p>
        </p:txBody>
      </p:sp>
      <p:pic>
        <p:nvPicPr>
          <p:cNvPr id="396" name="remant.jpeg" descr="remant.jpe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541" y="3612227"/>
            <a:ext cx="5007778" cy="4868454"/>
          </a:xfrm>
          <a:prstGeom prst="rect">
            <a:avLst/>
          </a:prstGeom>
        </p:spPr>
      </p:pic>
      <p:sp>
        <p:nvSpPr>
          <p:cNvPr id="397" name="La explosión origina una onda de choque, que se expande a unos 20,000 km/s (¡¡3% de la velocidad de la luz!!)"/>
          <p:cNvSpPr/>
          <p:nvPr/>
        </p:nvSpPr>
        <p:spPr>
          <a:xfrm>
            <a:off x="1008221" y="1881022"/>
            <a:ext cx="10988358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algn="just" defTabSz="585216"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t>La explosión origina una</a:t>
            </a:r>
            <a:r>
              <a:rPr b="1"/>
              <a:t> </a:t>
            </a:r>
            <a:r>
              <a:t>onda de choque, que se expande a unos </a:t>
            </a:r>
            <a:r>
              <a:rPr b="1"/>
              <a:t>20,000 km/s</a:t>
            </a:r>
            <a:r>
              <a:t> (¡¡3% de la velocidad de la luz!!)</a:t>
            </a:r>
          </a:p>
        </p:txBody>
      </p:sp>
      <p:sp>
        <p:nvSpPr>
          <p:cNvPr id="398" name="Remanente de Supernova"/>
          <p:cNvSpPr txBox="1">
            <a:spLocks noGrp="1"/>
          </p:cNvSpPr>
          <p:nvPr>
            <p:ph type="title"/>
          </p:nvPr>
        </p:nvSpPr>
        <p:spPr>
          <a:xfrm>
            <a:off x="1558797" y="158496"/>
            <a:ext cx="10464801" cy="1320536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Remanente de Supernova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Estrategia observacional"/>
          <p:cNvSpPr txBox="1">
            <a:spLocks noGrp="1"/>
          </p:cNvSpPr>
          <p:nvPr>
            <p:ph type="title"/>
          </p:nvPr>
        </p:nvSpPr>
        <p:spPr>
          <a:xfrm>
            <a:off x="3170766" y="135466"/>
            <a:ext cx="9067801" cy="1384301"/>
          </a:xfrm>
          <a:prstGeom prst="rect">
            <a:avLst/>
          </a:prstGeom>
        </p:spPr>
        <p:txBody>
          <a:bodyPr/>
          <a:lstStyle>
            <a:lvl1pPr algn="l" defTabSz="457200"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Estrategia observacional</a:t>
            </a:r>
          </a:p>
        </p:txBody>
      </p:sp>
      <p:sp>
        <p:nvSpPr>
          <p:cNvPr id="403" name="De media, ocurren tres supernovas por milenio en una galaxia.…"/>
          <p:cNvSpPr/>
          <p:nvPr/>
        </p:nvSpPr>
        <p:spPr>
          <a:xfrm>
            <a:off x="-16934" y="2324099"/>
            <a:ext cx="7065633" cy="7289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16781" lvl="1" indent="-472281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3100">
                <a:latin typeface="Verdana"/>
                <a:ea typeface="Verdana"/>
                <a:cs typeface="Verdana"/>
                <a:sym typeface="Verdana"/>
              </a:defRPr>
            </a:pPr>
            <a:r>
              <a:t>De media, ocurren </a:t>
            </a: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tres supernovas por milenio</a:t>
            </a:r>
            <a:r>
              <a:t> en una galaxia.</a:t>
            </a:r>
          </a:p>
          <a:p>
            <a:pPr marL="916781" lvl="1" indent="-472281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3100">
                <a:latin typeface="Verdana"/>
                <a:ea typeface="Verdana"/>
                <a:cs typeface="Verdana"/>
                <a:sym typeface="Verdana"/>
              </a:defRPr>
            </a:pPr>
            <a:r>
              <a:t>Telescopios observan el cielo cada noche para “cazar” algunos de esos eventos.</a:t>
            </a:r>
          </a:p>
          <a:p>
            <a:pPr marL="916781" lvl="1" indent="-472281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3100">
                <a:latin typeface="Verdana"/>
                <a:ea typeface="Verdana"/>
                <a:cs typeface="Verdana"/>
                <a:sym typeface="Verdana"/>
              </a:defRPr>
            </a:pPr>
            <a:r>
              <a:t>Existen catálogos de centenares de supernovas para ser usados en análisis cosmológicos.</a:t>
            </a:r>
          </a:p>
        </p:txBody>
      </p:sp>
      <p:pic>
        <p:nvPicPr>
          <p:cNvPr id="404" name="20140503_181555.jpg" descr="20140503_181555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7607" y="1763888"/>
            <a:ext cx="4467832" cy="5400784"/>
          </a:xfrm>
          <a:prstGeom prst="rect">
            <a:avLst/>
          </a:prstGeom>
        </p:spPr>
      </p:pic>
      <p:pic>
        <p:nvPicPr>
          <p:cNvPr id="405" name="IMG_8948.jpg" descr="IMG_8948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15459" y="4796804"/>
            <a:ext cx="3161565" cy="47616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A la caza de Supernovas"/>
          <p:cNvSpPr txBox="1">
            <a:spLocks noGrp="1"/>
          </p:cNvSpPr>
          <p:nvPr>
            <p:ph type="title"/>
          </p:nvPr>
        </p:nvSpPr>
        <p:spPr>
          <a:xfrm>
            <a:off x="1558797" y="158496"/>
            <a:ext cx="10464801" cy="1320536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A la caza de Supernovas</a:t>
            </a:r>
          </a:p>
        </p:txBody>
      </p:sp>
      <p:pic>
        <p:nvPicPr>
          <p:cNvPr id="408" name="P1070175.jpg" descr="P1070175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20426" y="4999142"/>
            <a:ext cx="7721002" cy="4334607"/>
          </a:xfrm>
          <a:prstGeom prst="rect">
            <a:avLst/>
          </a:prstGeom>
        </p:spPr>
      </p:pic>
      <p:pic>
        <p:nvPicPr>
          <p:cNvPr id="409" name="20140419_192048.jpg" descr="20140419_192048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007" y="4728297"/>
            <a:ext cx="3933636" cy="4876297"/>
          </a:xfrm>
          <a:prstGeom prst="rect">
            <a:avLst/>
          </a:prstGeom>
        </p:spPr>
      </p:pic>
      <p:pic>
        <p:nvPicPr>
          <p:cNvPr id="410" name="Captura de pantalla 2017-03-29 a las 19.53.59.png" descr="Captura de pantalla 2017-03-29 a las 19.53.5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73762" y="1957913"/>
            <a:ext cx="5338799" cy="2291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snia.jpg" descr="snia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733" y="2070100"/>
            <a:ext cx="13111666" cy="7480300"/>
          </a:xfrm>
          <a:prstGeom prst="rect">
            <a:avLst/>
          </a:prstGeom>
        </p:spPr>
      </p:pic>
      <p:sp>
        <p:nvSpPr>
          <p:cNvPr id="413" name="A la caza de Supernovas"/>
          <p:cNvSpPr txBox="1">
            <a:spLocks noGrp="1"/>
          </p:cNvSpPr>
          <p:nvPr>
            <p:ph type="title"/>
          </p:nvPr>
        </p:nvSpPr>
        <p:spPr>
          <a:xfrm>
            <a:off x="1558797" y="158496"/>
            <a:ext cx="10464801" cy="1320536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A la caza de Supernovas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sn11hp_NTT.jpg" descr="sn11hp_NTT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24" y="1553042"/>
            <a:ext cx="8161911" cy="5682316"/>
          </a:xfrm>
          <a:prstGeom prst="rect">
            <a:avLst/>
          </a:prstGeom>
        </p:spPr>
      </p:pic>
      <p:sp>
        <p:nvSpPr>
          <p:cNvPr id="416" name="Observables"/>
          <p:cNvSpPr txBox="1">
            <a:spLocks noGrp="1"/>
          </p:cNvSpPr>
          <p:nvPr>
            <p:ph type="title"/>
          </p:nvPr>
        </p:nvSpPr>
        <p:spPr>
          <a:xfrm>
            <a:off x="1558797" y="158496"/>
            <a:ext cx="10464801" cy="1320536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Observables </a:t>
            </a:r>
          </a:p>
        </p:txBody>
      </p:sp>
      <p:sp>
        <p:nvSpPr>
          <p:cNvPr id="417" name="Curvas de luz (fotometría)"/>
          <p:cNvSpPr txBox="1"/>
          <p:nvPr/>
        </p:nvSpPr>
        <p:spPr>
          <a:xfrm>
            <a:off x="8180232" y="1828800"/>
            <a:ext cx="5262646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16781" lvl="1" indent="-472281" algn="l">
              <a:spcBef>
                <a:spcPts val="2400"/>
              </a:spcBef>
              <a:buSzPct val="50000"/>
              <a:buBlip>
                <a:blip r:embed="rId3"/>
              </a:buBlip>
              <a:defRPr sz="3400">
                <a:latin typeface="Palatino"/>
                <a:ea typeface="Palatino"/>
                <a:cs typeface="Palatino"/>
                <a:sym typeface="Palatino"/>
              </a:defRPr>
            </a:pPr>
            <a:r>
              <a:t>Curvas de luz (fotometría)</a:t>
            </a:r>
          </a:p>
        </p:txBody>
      </p:sp>
      <p:pic>
        <p:nvPicPr>
          <p:cNvPr id="418" name="Captura de pantalla 2019-04-19 a las 21.47.56.png" descr="Captura de pantalla 2019-04-19 a las 21.47.56.png"/>
          <p:cNvPicPr>
            <a:picLocks noChangeAspect="1"/>
          </p:cNvPicPr>
          <p:nvPr/>
        </p:nvPicPr>
        <p:blipFill>
          <a:blip r:embed="rId4">
            <a:extLst/>
          </a:blip>
          <a:srcRect l="2512" t="4650" r="2512" b="1520"/>
          <a:stretch>
            <a:fillRect/>
          </a:stretch>
        </p:blipFill>
        <p:spPr>
          <a:xfrm>
            <a:off x="5467151" y="4076501"/>
            <a:ext cx="7432213" cy="5547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tMASTEROTJ093953.18+165516.4_20130208_Gr13_Free_slit1.5_1_gelato_f.png" descr="tMASTEROTJ093953.18+165516.4_20130208_Gr13_Free_slit1.5_1_gelato_f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45" y="1690056"/>
            <a:ext cx="7620536" cy="4449702"/>
          </a:xfrm>
          <a:prstGeom prst="rect">
            <a:avLst/>
          </a:prstGeom>
        </p:spPr>
      </p:pic>
      <p:sp>
        <p:nvSpPr>
          <p:cNvPr id="421" name="Observables"/>
          <p:cNvSpPr txBox="1">
            <a:spLocks noGrp="1"/>
          </p:cNvSpPr>
          <p:nvPr>
            <p:ph type="title"/>
          </p:nvPr>
        </p:nvSpPr>
        <p:spPr>
          <a:xfrm>
            <a:off x="1558797" y="158496"/>
            <a:ext cx="10464801" cy="1320536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Observables </a:t>
            </a:r>
          </a:p>
        </p:txBody>
      </p:sp>
      <p:pic>
        <p:nvPicPr>
          <p:cNvPr id="422" name="c16-2018oh-spectrum.jpg" descr="c16-2018oh-spectru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26412" y="5205012"/>
            <a:ext cx="7144522" cy="4449702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Espectros"/>
          <p:cNvSpPr txBox="1"/>
          <p:nvPr/>
        </p:nvSpPr>
        <p:spPr>
          <a:xfrm>
            <a:off x="8180232" y="2108200"/>
            <a:ext cx="526264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16781" lvl="1" indent="-472281" algn="l">
              <a:spcBef>
                <a:spcPts val="2400"/>
              </a:spcBef>
              <a:buSzPct val="50000"/>
              <a:buBlip>
                <a:blip r:embed="rId4"/>
              </a:buBlip>
              <a:defRPr sz="3400">
                <a:latin typeface="Palatino"/>
                <a:ea typeface="Palatino"/>
                <a:cs typeface="Palatino"/>
                <a:sym typeface="Palatino"/>
              </a:defRPr>
            </a:pPr>
            <a:r>
              <a:t>Espectros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Observables"/>
          <p:cNvSpPr txBox="1">
            <a:spLocks noGrp="1"/>
          </p:cNvSpPr>
          <p:nvPr>
            <p:ph type="title"/>
          </p:nvPr>
        </p:nvSpPr>
        <p:spPr>
          <a:xfrm>
            <a:off x="1558797" y="158496"/>
            <a:ext cx="10464801" cy="1320536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Observables </a:t>
            </a:r>
          </a:p>
        </p:txBody>
      </p:sp>
      <p:sp>
        <p:nvSpPr>
          <p:cNvPr id="426" name="Series espectrales"/>
          <p:cNvSpPr txBox="1"/>
          <p:nvPr/>
        </p:nvSpPr>
        <p:spPr>
          <a:xfrm>
            <a:off x="7469032" y="2108200"/>
            <a:ext cx="526264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16781" lvl="1" indent="-472281" algn="l">
              <a:spcBef>
                <a:spcPts val="2400"/>
              </a:spcBef>
              <a:buSzPct val="50000"/>
              <a:buBlip>
                <a:blip r:embed="rId2"/>
              </a:buBlip>
              <a:defRPr sz="3400">
                <a:latin typeface="Palatino"/>
                <a:ea typeface="Palatino"/>
                <a:cs typeface="Palatino"/>
                <a:sym typeface="Palatino"/>
              </a:defRPr>
            </a:pPr>
            <a:r>
              <a:t>Series espectrales</a:t>
            </a:r>
          </a:p>
        </p:txBody>
      </p:sp>
      <p:pic>
        <p:nvPicPr>
          <p:cNvPr id="427" name="aa21008-12-fig1.jpg" descr="aa21008-12-fig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051" y="1269874"/>
            <a:ext cx="6215751" cy="8484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curve_comp.jpg" descr="curve_comp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020" y="1964928"/>
            <a:ext cx="7280413" cy="5811177"/>
          </a:xfrm>
          <a:prstGeom prst="rect">
            <a:avLst/>
          </a:prstGeom>
        </p:spPr>
      </p:pic>
      <p:pic>
        <p:nvPicPr>
          <p:cNvPr id="430" name="SNspectra.jpg" descr="SNspectr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5033" y="2192866"/>
            <a:ext cx="5257801" cy="7251701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Tipos de Supernova"/>
          <p:cNvSpPr/>
          <p:nvPr/>
        </p:nvSpPr>
        <p:spPr>
          <a:xfrm>
            <a:off x="2438400" y="-330200"/>
            <a:ext cx="8928100" cy="280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Tipos de Supernova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1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tipos.png" descr="tipos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32" y="3098800"/>
            <a:ext cx="12560301" cy="6198844"/>
          </a:xfrm>
          <a:prstGeom prst="rect">
            <a:avLst/>
          </a:prstGeom>
        </p:spPr>
      </p:pic>
      <p:sp>
        <p:nvSpPr>
          <p:cNvPr id="434" name="Tipos de Supernova"/>
          <p:cNvSpPr/>
          <p:nvPr/>
        </p:nvSpPr>
        <p:spPr>
          <a:xfrm>
            <a:off x="2438400" y="-330200"/>
            <a:ext cx="8928100" cy="280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Tipos de Supernova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caling_the_universe_ladder.jpg" descr="scaling_the_universe_ladder.jpg"/>
          <p:cNvPicPr>
            <a:picLocks noChangeAspect="1"/>
          </p:cNvPicPr>
          <p:nvPr/>
        </p:nvPicPr>
        <p:blipFill>
          <a:blip r:embed="rId2">
            <a:extLst/>
          </a:blip>
          <a:srcRect b="37037"/>
          <a:stretch>
            <a:fillRect/>
          </a:stretch>
        </p:blipFill>
        <p:spPr>
          <a:xfrm>
            <a:off x="330993" y="1793875"/>
            <a:ext cx="12596966" cy="616602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Escalera de Distancias Cósmicas"/>
          <p:cNvSpPr txBox="1">
            <a:spLocks noGrp="1"/>
          </p:cNvSpPr>
          <p:nvPr>
            <p:ph type="title"/>
          </p:nvPr>
        </p:nvSpPr>
        <p:spPr>
          <a:xfrm>
            <a:off x="1397000" y="-440267"/>
            <a:ext cx="10464800" cy="2438401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Escalera de Distancias Cósmicas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1. Escenario único"/>
          <p:cNvSpPr/>
          <p:nvPr/>
        </p:nvSpPr>
        <p:spPr>
          <a:xfrm>
            <a:off x="297352" y="1543050"/>
            <a:ext cx="4921549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1. Escenario único</a:t>
            </a:r>
          </a:p>
        </p:txBody>
      </p:sp>
      <p:pic>
        <p:nvPicPr>
          <p:cNvPr id="437" name="Keplers_supernova.jpg" descr="Keplers_supernov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0699" y="90719"/>
            <a:ext cx="4711478" cy="3768262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Enana blanca de carbono y oxígeno alcanza el límite de materia de ~ 1.4 masas solares (límite de Chandrasekhar)"/>
          <p:cNvSpPr/>
          <p:nvPr/>
        </p:nvSpPr>
        <p:spPr>
          <a:xfrm>
            <a:off x="419100" y="2876550"/>
            <a:ext cx="8559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 defTabSz="457200">
              <a:buSzPct val="50000"/>
              <a:buBlip>
                <a:blip r:embed="rId3"/>
              </a:buBlip>
              <a:defRPr sz="3200">
                <a:latin typeface="Palatino"/>
                <a:ea typeface="Palatino"/>
                <a:cs typeface="Palatino"/>
                <a:sym typeface="Palatino"/>
              </a:defRPr>
            </a:pPr>
            <a:r>
              <a:t>Enana blanca de carbono y oxígeno alcanza el límite de materia de ~ </a:t>
            </a:r>
            <a:r>
              <a:rPr b="1"/>
              <a:t>1.4 masas solares</a:t>
            </a:r>
            <a:r>
              <a:t> (límite de </a:t>
            </a:r>
            <a:r>
              <a:rPr i="1"/>
              <a:t>Chandrasekhar</a:t>
            </a:r>
            <a:r>
              <a:t>)</a:t>
            </a:r>
          </a:p>
        </p:txBody>
      </p:sp>
      <p:pic>
        <p:nvPicPr>
          <p:cNvPr id="439" name="sim1.png" descr="sim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44000" y="4546600"/>
            <a:ext cx="2298700" cy="2298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sim2.png" descr="sim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40600" y="6804032"/>
            <a:ext cx="5702300" cy="2873368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Termonuclear - Tipo 1a"/>
          <p:cNvSpPr/>
          <p:nvPr/>
        </p:nvSpPr>
        <p:spPr>
          <a:xfrm>
            <a:off x="291343" y="419100"/>
            <a:ext cx="70358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Termonuclear - Tipo 1a</a:t>
            </a:r>
          </a:p>
        </p:txBody>
      </p:sp>
      <p:sp>
        <p:nvSpPr>
          <p:cNvPr id="442" name="SN Kepler"/>
          <p:cNvSpPr/>
          <p:nvPr/>
        </p:nvSpPr>
        <p:spPr>
          <a:xfrm>
            <a:off x="9850876" y="3649133"/>
            <a:ext cx="185112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i="1"/>
            </a:lvl1pPr>
          </a:lstStyle>
          <a:p>
            <a:r>
              <a:t>SN Kepler</a:t>
            </a:r>
          </a:p>
        </p:txBody>
      </p:sp>
      <p:pic>
        <p:nvPicPr>
          <p:cNvPr id="443" name="star-hybrid.jpg" descr="star-hybrid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2100" y="5689600"/>
            <a:ext cx="5962284" cy="393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2. Escenario doble"/>
          <p:cNvSpPr/>
          <p:nvPr/>
        </p:nvSpPr>
        <p:spPr>
          <a:xfrm>
            <a:off x="585384" y="603250"/>
            <a:ext cx="4955084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2. Escenario doble</a:t>
            </a:r>
          </a:p>
        </p:txBody>
      </p:sp>
      <p:pic>
        <p:nvPicPr>
          <p:cNvPr id="446" name="mergers.pdf" descr="merger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6200" y="1244600"/>
            <a:ext cx="5194300" cy="4870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colision.png" descr="colisi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400" y="6559550"/>
            <a:ext cx="11166124" cy="31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Dos enanas blancas en un sistema binario: se van aproximando debido a la gravedad hasta que colisionan violentamente…"/>
          <p:cNvSpPr/>
          <p:nvPr/>
        </p:nvSpPr>
        <p:spPr>
          <a:xfrm>
            <a:off x="364066" y="1733550"/>
            <a:ext cx="6934201" cy="455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72281" indent="-472281" algn="l" defTabSz="457200">
              <a:buSzPct val="50000"/>
              <a:buBlip>
                <a:blip r:embed="rId4"/>
              </a:buBlip>
              <a:defRPr sz="2900">
                <a:latin typeface="Verdana"/>
                <a:ea typeface="Verdana"/>
                <a:cs typeface="Verdana"/>
                <a:sym typeface="Verdana"/>
              </a:defRPr>
            </a:pPr>
            <a:r>
              <a:t>Dos enanas blancas en un sistema binario: se van aproximando debido a la gravedad hasta que colisionan violentamente</a:t>
            </a:r>
          </a:p>
          <a:p>
            <a:pPr marL="472281" indent="-472281" algn="l" defTabSz="457200">
              <a:buSzPct val="50000"/>
              <a:buBlip>
                <a:blip r:embed="rId4"/>
              </a:buBlip>
              <a:defRPr sz="29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472281" indent="-472281" algn="l" defTabSz="457200">
              <a:buSzPct val="50000"/>
              <a:buBlip>
                <a:blip r:embed="rId4"/>
              </a:buBlip>
              <a:defRPr sz="2900">
                <a:latin typeface="Verdana"/>
                <a:ea typeface="Verdana"/>
                <a:cs typeface="Verdana"/>
                <a:sym typeface="Verdana"/>
              </a:defRPr>
            </a:pPr>
            <a:r>
              <a:t>¡No queda ningún objeto compacto en el lugar!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ravitacional - Tipo 11"/>
          <p:cNvSpPr/>
          <p:nvPr/>
        </p:nvSpPr>
        <p:spPr>
          <a:xfrm>
            <a:off x="265943" y="508000"/>
            <a:ext cx="70358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Gravitacional - Tipo 11</a:t>
            </a:r>
          </a:p>
        </p:txBody>
      </p:sp>
      <p:pic>
        <p:nvPicPr>
          <p:cNvPr id="451" name="Crab_Nebula.jpg" descr="Crab_Nebul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8600" y="-76200"/>
            <a:ext cx="4940300" cy="4940300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Nebulosa del Cangrejo"/>
          <p:cNvSpPr/>
          <p:nvPr/>
        </p:nvSpPr>
        <p:spPr>
          <a:xfrm>
            <a:off x="8477175" y="4235450"/>
            <a:ext cx="3986437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i="1"/>
            </a:lvl1pPr>
          </a:lstStyle>
          <a:p>
            <a:r>
              <a:t>Nebulosa del Cangrejo</a:t>
            </a:r>
          </a:p>
        </p:txBody>
      </p:sp>
      <p:sp>
        <p:nvSpPr>
          <p:cNvPr id="453" name="Se producen al final de la vida de estrellas muy masivas (&gt; 8 masas solares) cuando el combustible en sus núcleos se agota"/>
          <p:cNvSpPr/>
          <p:nvPr/>
        </p:nvSpPr>
        <p:spPr>
          <a:xfrm>
            <a:off x="265943" y="2238220"/>
            <a:ext cx="7035801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72281" indent="-472281" algn="l" defTabSz="457200">
              <a:buSzPct val="50000"/>
              <a:buBlip>
                <a:blip r:embed="rId3"/>
              </a:buBlip>
              <a:defRPr sz="2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Se producen al final de la vida de estrellas muy masivas (&gt; 8 masas solares) cuando el combustible en sus núcleos se agota </a:t>
            </a:r>
          </a:p>
        </p:txBody>
      </p:sp>
      <p:pic>
        <p:nvPicPr>
          <p:cNvPr id="454" name="SupernovaII.png" descr="SupernovaI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46173" y="10515600"/>
            <a:ext cx="12476550" cy="35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ssue5fusion6_large.jpg" descr="issue5fusion6_larg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24484" y="5671644"/>
            <a:ext cx="8864601" cy="329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Captura de pantalla 2015-10-03 a las 12.25.40.png" descr="Captura de pantalla 2015-10-03 a las 12.25.4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639" y="5143500"/>
            <a:ext cx="4116439" cy="398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black.jpg" descr="blac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4500" y="1676607"/>
            <a:ext cx="14351000" cy="8116551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Gravitacional - Tipo 11"/>
          <p:cNvSpPr/>
          <p:nvPr/>
        </p:nvSpPr>
        <p:spPr>
          <a:xfrm>
            <a:off x="265943" y="508000"/>
            <a:ext cx="70358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Gravitacional - Tipo 11</a:t>
            </a:r>
          </a:p>
        </p:txBody>
      </p:sp>
      <p:pic>
        <p:nvPicPr>
          <p:cNvPr id="460" name="Crab_Nebula.jpg" descr="Crab_Nebul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99500" y="-241300"/>
            <a:ext cx="4102100" cy="4102100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Al final del proceso se forma en la región central un objeto compacto.…"/>
          <p:cNvSpPr/>
          <p:nvPr/>
        </p:nvSpPr>
        <p:spPr>
          <a:xfrm>
            <a:off x="673100" y="1841500"/>
            <a:ext cx="7150100" cy="248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30609" indent="-430609" algn="l" defTabSz="457200">
              <a:buSzPct val="50000"/>
              <a:buBlip>
                <a:blip r:embed="rId4"/>
              </a:buBlip>
              <a:defRPr sz="3000">
                <a:latin typeface="Verdana"/>
                <a:ea typeface="Verdana"/>
                <a:cs typeface="Verdana"/>
                <a:sym typeface="Verdana"/>
              </a:defRPr>
            </a:pPr>
            <a:r>
              <a:t>Al final del proceso se forma en la región central un objeto compacto. </a:t>
            </a:r>
          </a:p>
          <a:p>
            <a:pPr marL="430609" indent="-430609" algn="l" defTabSz="457200">
              <a:buSzPct val="50000"/>
              <a:buBlip>
                <a:blip r:embed="rId4"/>
              </a:buBlip>
              <a:defRPr sz="3000">
                <a:latin typeface="Verdana"/>
                <a:ea typeface="Verdana"/>
                <a:cs typeface="Verdana"/>
                <a:sym typeface="Verdana"/>
              </a:defRPr>
            </a:pPr>
            <a:r>
              <a:t>Dependiendo de la masa inicial de la estrella será:</a:t>
            </a:r>
          </a:p>
        </p:txBody>
      </p:sp>
      <p:sp>
        <p:nvSpPr>
          <p:cNvPr id="462" name="Agujero Negro"/>
          <p:cNvSpPr/>
          <p:nvPr/>
        </p:nvSpPr>
        <p:spPr>
          <a:xfrm>
            <a:off x="8503059" y="4508500"/>
            <a:ext cx="336913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Agujero Negro</a:t>
            </a:r>
          </a:p>
        </p:txBody>
      </p:sp>
      <p:sp>
        <p:nvSpPr>
          <p:cNvPr id="463" name="Estrella de Neutrones"/>
          <p:cNvSpPr/>
          <p:nvPr/>
        </p:nvSpPr>
        <p:spPr>
          <a:xfrm>
            <a:off x="1086829" y="4508500"/>
            <a:ext cx="4841194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Estrella de Neutrones</a:t>
            </a:r>
          </a:p>
        </p:txBody>
      </p:sp>
      <p:pic>
        <p:nvPicPr>
          <p:cNvPr id="464" name="ns.jpg" descr="n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2933" y="5537200"/>
            <a:ext cx="4944534" cy="370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BH.png" descr="BH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81900" y="5334000"/>
            <a:ext cx="6337300" cy="4102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upernovas Ia en cosmología"/>
          <p:cNvSpPr/>
          <p:nvPr/>
        </p:nvSpPr>
        <p:spPr>
          <a:xfrm>
            <a:off x="2165350" y="-584200"/>
            <a:ext cx="9893565" cy="280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Supernovas Ia en cosmología</a:t>
            </a:r>
          </a:p>
        </p:txBody>
      </p:sp>
      <p:pic>
        <p:nvPicPr>
          <p:cNvPr id="468" name="Captura de pantalla 2019-04-19 a las 21.18.41.png" descr="Captura de pantalla 2019-04-19 a las 21.18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3360" y="1747665"/>
            <a:ext cx="5811465" cy="5739896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Relación luminosidad-anchura: Las supernovas más brillantes tienen una curva de luz más “ancha” = decaen más despacio"/>
          <p:cNvSpPr/>
          <p:nvPr/>
        </p:nvSpPr>
        <p:spPr>
          <a:xfrm>
            <a:off x="270139" y="8297333"/>
            <a:ext cx="1246452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30609" indent="-430609" algn="l" defTabSz="457200">
              <a:buSzPct val="50000"/>
              <a:buBlip>
                <a:blip r:embed="rId3"/>
              </a:buBlip>
              <a:defRPr sz="29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Relación luminosidad-anchura</a:t>
            </a:r>
            <a:r>
              <a:t>: Las supernovas más brillantes tienen una curva de luz más “ancha” = decaen más despacio</a:t>
            </a:r>
          </a:p>
        </p:txBody>
      </p:sp>
      <p:pic>
        <p:nvPicPr>
          <p:cNvPr id="470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4259" y="1590592"/>
            <a:ext cx="5279659" cy="65724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2" animBg="1" advAuto="0"/>
      <p:bldP spid="469" grpId="3" animBg="1" advAuto="0"/>
      <p:bldP spid="470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Diagrama de Hubble"/>
          <p:cNvSpPr txBox="1">
            <a:spLocks noGrp="1"/>
          </p:cNvSpPr>
          <p:nvPr>
            <p:ph type="title"/>
          </p:nvPr>
        </p:nvSpPr>
        <p:spPr>
          <a:xfrm>
            <a:off x="1799166" y="67733"/>
            <a:ext cx="10248901" cy="1384301"/>
          </a:xfrm>
          <a:prstGeom prst="rect">
            <a:avLst/>
          </a:prstGeom>
        </p:spPr>
        <p:txBody>
          <a:bodyPr/>
          <a:lstStyle/>
          <a:p>
            <a: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pPr>
            <a:r>
              <a:t>Diagrama de Hubble</a:t>
            </a:r>
          </a:p>
        </p:txBody>
      </p:sp>
      <p:pic>
        <p:nvPicPr>
          <p:cNvPr id="473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7155" y="2449899"/>
            <a:ext cx="9248158" cy="5534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z.png" descr="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6393" y="5539316"/>
            <a:ext cx="1587475" cy="540539"/>
          </a:xfrm>
          <a:prstGeom prst="rect">
            <a:avLst/>
          </a:prstGeom>
          <a:ln w="50800">
            <a:solidFill>
              <a:schemeClr val="accent6">
                <a:satOff val="15424"/>
                <a:lumOff val="17647"/>
              </a:schemeClr>
            </a:solidFill>
            <a:miter lim="400000"/>
          </a:ln>
        </p:spPr>
      </p:pic>
      <p:pic>
        <p:nvPicPr>
          <p:cNvPr id="475" name="Captura de pantalla 2019-04-20 a las 0.21.54.png" descr="Captura de pantalla 2019-04-20 a las 0.21.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7292" y="3388675"/>
            <a:ext cx="3305676" cy="1232116"/>
          </a:xfrm>
          <a:prstGeom prst="rect">
            <a:avLst/>
          </a:prstGeom>
          <a:ln w="50800">
            <a:solidFill>
              <a:schemeClr val="accent6">
                <a:satOff val="15424"/>
                <a:lumOff val="17647"/>
              </a:schemeClr>
            </a:solidFill>
            <a:miter lim="400000"/>
          </a:ln>
        </p:spPr>
      </p:pic>
      <p:sp>
        <p:nvSpPr>
          <p:cNvPr id="476" name="Ley de Hubble"/>
          <p:cNvSpPr/>
          <p:nvPr/>
        </p:nvSpPr>
        <p:spPr>
          <a:xfrm>
            <a:off x="270139" y="1746250"/>
            <a:ext cx="1246452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30609" indent="-430609" algn="l" defTabSz="457200">
              <a:buSzPct val="50000"/>
              <a:buBlip>
                <a:blip r:embed="rId5"/>
              </a:buBlip>
              <a:defRPr sz="29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Ley de Hubble</a:t>
            </a:r>
          </a:p>
        </p:txBody>
      </p:sp>
      <p:sp>
        <p:nvSpPr>
          <p:cNvPr id="477" name="Hubble obtuvo un valor para H0 ~ 530 km/sMpc…"/>
          <p:cNvSpPr/>
          <p:nvPr/>
        </p:nvSpPr>
        <p:spPr>
          <a:xfrm>
            <a:off x="414073" y="8453966"/>
            <a:ext cx="1069498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30609" indent="-430609" algn="l" defTabSz="457200">
              <a:buSzPct val="50000"/>
              <a:buBlip>
                <a:blip r:embed="rId5"/>
              </a:buBlip>
              <a:defRPr sz="2500">
                <a:latin typeface="Verdana"/>
                <a:ea typeface="Verdana"/>
                <a:cs typeface="Verdana"/>
                <a:sym typeface="Verdana"/>
              </a:defRPr>
            </a:pPr>
            <a:r>
              <a:t>Hubble obtuvo un valor para H0 ~ 530 km/sMpc</a:t>
            </a:r>
          </a:p>
          <a:p>
            <a:pPr marL="430609" indent="-430609" algn="l" defTabSz="457200">
              <a:buSzPct val="50000"/>
              <a:buBlip>
                <a:blip r:embed="rId5"/>
              </a:buBlip>
              <a:defRPr sz="2500">
                <a:latin typeface="Verdana"/>
                <a:ea typeface="Verdana"/>
                <a:cs typeface="Verdana"/>
                <a:sym typeface="Verdana"/>
              </a:defRPr>
            </a:pPr>
            <a:r>
              <a:t>¡Debido a una mala estimación de las distancias a las galaxias!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¡Primera evidencia de la aceleración del Universo!…"/>
          <p:cNvSpPr/>
          <p:nvPr/>
        </p:nvSpPr>
        <p:spPr>
          <a:xfrm>
            <a:off x="151606" y="3580915"/>
            <a:ext cx="5305029" cy="285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30609" indent="-430609" algn="l" defTabSz="457200">
              <a:lnSpc>
                <a:spcPct val="120000"/>
              </a:lnSpc>
              <a:buSzPct val="50000"/>
              <a:buBlip>
                <a:blip r:embed="rId2"/>
              </a:buBlip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¡Primera evidencia de la aceleración del Universo!</a:t>
            </a:r>
          </a:p>
          <a:p>
            <a:pPr algn="l" defTabSz="457200">
              <a:lnSpc>
                <a:spcPct val="120000"/>
              </a:lnSpc>
              <a:defRPr sz="2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marL="430609" indent="-430609" algn="l" defTabSz="457200">
              <a:lnSpc>
                <a:spcPct val="120000"/>
              </a:lnSpc>
              <a:buSzPct val="50000"/>
              <a:buBlip>
                <a:blip r:embed="rId2"/>
              </a:buBlip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Premio Nobel de Física de 2011 para S. Perlmutter, A. Riess y B. Schmidt.</a:t>
            </a:r>
          </a:p>
        </p:txBody>
      </p:sp>
      <p:pic>
        <p:nvPicPr>
          <p:cNvPr id="480" name="hubble_diagram.png" descr="hubble_diagr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07213" y="2351711"/>
            <a:ext cx="7241827" cy="6168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5389" y="6641131"/>
            <a:ext cx="5071329" cy="2628493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Relación brillo-desplazamiento al rojo (z)"/>
          <p:cNvSpPr/>
          <p:nvPr/>
        </p:nvSpPr>
        <p:spPr>
          <a:xfrm>
            <a:off x="168539" y="2368308"/>
            <a:ext cx="5305029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30609" indent="-430609" algn="l" defTabSz="457200">
              <a:buSzPct val="50000"/>
              <a:buBlip>
                <a:blip r:embed="rId2"/>
              </a:buBlip>
              <a:defRPr sz="26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Relación brillo-desplazamiento al rojo (z)</a:t>
            </a:r>
          </a:p>
        </p:txBody>
      </p:sp>
      <p:sp>
        <p:nvSpPr>
          <p:cNvPr id="483" name="Diagrama de Hubble Moderno"/>
          <p:cNvSpPr txBox="1">
            <a:spLocks noGrp="1"/>
          </p:cNvSpPr>
          <p:nvPr>
            <p:ph type="title"/>
          </p:nvPr>
        </p:nvSpPr>
        <p:spPr>
          <a:xfrm>
            <a:off x="1799166" y="67733"/>
            <a:ext cx="10248901" cy="1384301"/>
          </a:xfrm>
          <a:prstGeom prst="rect">
            <a:avLst/>
          </a:prstGeom>
        </p:spPr>
        <p:txBody>
          <a:bodyPr/>
          <a:lstStyle/>
          <a:p>
            <a: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pPr>
            <a:r>
              <a:t>Diagrama de Hubble Moderno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dl.png"/>
          <p:cNvGrpSpPr/>
          <p:nvPr/>
        </p:nvGrpSpPr>
        <p:grpSpPr>
          <a:xfrm>
            <a:off x="465741" y="1900104"/>
            <a:ext cx="3519092" cy="1197770"/>
            <a:chOff x="0" y="0"/>
            <a:chExt cx="3519090" cy="1197768"/>
          </a:xfrm>
        </p:grpSpPr>
        <p:pic>
          <p:nvPicPr>
            <p:cNvPr id="486" name="dl.png" descr="dl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31750" y="31750"/>
              <a:ext cx="3455510" cy="11344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5" name="dl.png" descr="dl.pn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519091" cy="1197769"/>
            </a:xfrm>
            <a:prstGeom prst="rect">
              <a:avLst/>
            </a:prstGeom>
            <a:effectLst/>
          </p:spPr>
        </p:pic>
      </p:grpSp>
      <p:pic>
        <p:nvPicPr>
          <p:cNvPr id="488" name="Captura de pantalla 2019-04-20 a las 0.43.12.png" descr="Captura de pantalla 2019-04-20 a las 0.43.12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4909" y="3298514"/>
            <a:ext cx="8518913" cy="6297903"/>
          </a:xfrm>
          <a:prstGeom prst="rect">
            <a:avLst/>
          </a:prstGeom>
        </p:spPr>
      </p:pic>
      <p:sp>
        <p:nvSpPr>
          <p:cNvPr id="489" name="Rectángulo"/>
          <p:cNvSpPr/>
          <p:nvPr/>
        </p:nvSpPr>
        <p:spPr>
          <a:xfrm>
            <a:off x="4792133" y="2072259"/>
            <a:ext cx="7077539" cy="606029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6">
                <a:satOff val="15424"/>
                <a:lumOff val="176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490" name="MathTypeImage.pdf" descr="MathTypeImage.pdf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4823916" y="2072259"/>
            <a:ext cx="7014155" cy="606163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Diagrama de Hubble Moderno"/>
          <p:cNvSpPr txBox="1">
            <a:spLocks noGrp="1"/>
          </p:cNvSpPr>
          <p:nvPr>
            <p:ph type="title"/>
          </p:nvPr>
        </p:nvSpPr>
        <p:spPr>
          <a:xfrm>
            <a:off x="1799166" y="67733"/>
            <a:ext cx="10248901" cy="1384301"/>
          </a:xfrm>
          <a:prstGeom prst="rect">
            <a:avLst/>
          </a:prstGeom>
        </p:spPr>
        <p:txBody>
          <a:bodyPr/>
          <a:lstStyle/>
          <a:p>
            <a: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pPr>
            <a:r>
              <a:t>Diagrama de Hubble Moderno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upernovas Ia en cosmología"/>
          <p:cNvSpPr/>
          <p:nvPr/>
        </p:nvSpPr>
        <p:spPr>
          <a:xfrm>
            <a:off x="1928283" y="-584200"/>
            <a:ext cx="9893565" cy="280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Supernovas Ia en cosmología</a:t>
            </a:r>
          </a:p>
        </p:txBody>
      </p:sp>
      <p:pic>
        <p:nvPicPr>
          <p:cNvPr id="494" name="Captura de pantalla 2019-02-21 a las 15.53.39.png" descr="Captura de pantalla 2019-02-21 a las 15.53.39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65222" y="1736022"/>
            <a:ext cx="3594180" cy="3108206"/>
          </a:xfrm>
          <a:prstGeom prst="rect">
            <a:avLst/>
          </a:prstGeom>
        </p:spPr>
      </p:pic>
      <p:pic>
        <p:nvPicPr>
          <p:cNvPr id="495" name="Captura de pantalla 2019-04-20 a las 0.45.42.png" descr="Captura de pantalla 2019-04-20 a las 0.45.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62" y="1506899"/>
            <a:ext cx="7113810" cy="5327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stt1620fig3.jpeg" descr="stt1620fig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64507" y="5114306"/>
            <a:ext cx="6202360" cy="4516095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Tasa de expansión = 70.43 ± 0.33 (Km/s Mpc)…"/>
          <p:cNvSpPr txBox="1"/>
          <p:nvPr/>
        </p:nvSpPr>
        <p:spPr>
          <a:xfrm>
            <a:off x="384916" y="7445401"/>
            <a:ext cx="6209818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800" b="1">
                <a:solidFill>
                  <a:schemeClr val="accent6">
                    <a:satOff val="15424"/>
                    <a:lumOff val="1764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Tasa de expansión </a:t>
            </a:r>
            <a:r>
              <a:rPr>
                <a:solidFill>
                  <a:srgbClr val="FFFFFF"/>
                </a:solidFill>
              </a:rPr>
              <a:t>= 70.43 ± 0.33 (Km/s Mpc)</a:t>
            </a:r>
          </a:p>
          <a:p>
            <a:pPr algn="l" defTabSz="457200">
              <a:defRPr sz="1800" b="1">
                <a:solidFill>
                  <a:schemeClr val="accent6">
                    <a:satOff val="15424"/>
                    <a:lumOff val="1764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FFFFFF"/>
              </a:solidFill>
            </a:endParaRPr>
          </a:p>
          <a:p>
            <a:pPr algn="l" defTabSz="457200">
              <a:defRPr sz="1800" b="1">
                <a:solidFill>
                  <a:schemeClr val="accent6">
                    <a:satOff val="15424"/>
                    <a:lumOff val="1764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Cantidad de Materia  </a:t>
            </a:r>
            <a:r>
              <a:rPr>
                <a:solidFill>
                  <a:srgbClr val="FFFFFF"/>
                </a:solidFill>
              </a:rPr>
              <a:t>= 0.297 ± 0.020</a:t>
            </a:r>
          </a:p>
          <a:p>
            <a:pPr algn="l" defTabSz="457200">
              <a:defRPr sz="1800" b="1">
                <a:solidFill>
                  <a:schemeClr val="accent6">
                    <a:satOff val="15424"/>
                    <a:lumOff val="1764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FFFFFF"/>
              </a:solidFill>
            </a:endParaRPr>
          </a:p>
          <a:p>
            <a:pPr algn="l" defTabSz="457200">
              <a:defRPr sz="1800" b="1">
                <a:solidFill>
                  <a:schemeClr val="accent6">
                    <a:satOff val="15424"/>
                    <a:lumOff val="17647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Cantidad de Energía Oscura  </a:t>
            </a:r>
            <a:r>
              <a:rPr>
                <a:solidFill>
                  <a:srgbClr val="FFFFFF"/>
                </a:solidFill>
              </a:rPr>
              <a:t>= 0.705 ± 0.020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" grpId="1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Modelo Estándar en Cosmología"/>
          <p:cNvSpPr/>
          <p:nvPr/>
        </p:nvSpPr>
        <p:spPr>
          <a:xfrm>
            <a:off x="1198033" y="-554567"/>
            <a:ext cx="11684001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Modelo Estándar en Cosmología</a:t>
            </a:r>
          </a:p>
        </p:txBody>
      </p:sp>
      <p:pic>
        <p:nvPicPr>
          <p:cNvPr id="503" name="de.jpg" descr="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2925" y="2253391"/>
            <a:ext cx="8738950" cy="6745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La+Escalera+Cósmica+Supernova+(1-1000Mpc)+1000Mpc.jpg" descr="La+Escalera+Cósmica+Supernova+(1-1000Mpc)+1000Mpc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790" y="1748086"/>
            <a:ext cx="11656122" cy="7756028"/>
          </a:xfrm>
          <a:prstGeom prst="rect">
            <a:avLst/>
          </a:prstGeom>
        </p:spPr>
      </p:pic>
      <p:sp>
        <p:nvSpPr>
          <p:cNvPr id="185" name="Escalera de Distancias Cósmicas"/>
          <p:cNvSpPr txBox="1">
            <a:spLocks noGrp="1"/>
          </p:cNvSpPr>
          <p:nvPr>
            <p:ph type="title"/>
          </p:nvPr>
        </p:nvSpPr>
        <p:spPr>
          <a:xfrm>
            <a:off x="1397000" y="-440267"/>
            <a:ext cx="10464800" cy="2438401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Escalera de Distancias Cósmicas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vacuo.jpg" descr="vacuo.jpg"/>
          <p:cNvPicPr>
            <a:picLocks noChangeAspect="1"/>
          </p:cNvPicPr>
          <p:nvPr/>
        </p:nvPicPr>
        <p:blipFill>
          <a:blip r:embed="rId2">
            <a:extLst/>
          </a:blip>
          <a:srcRect r="33264"/>
          <a:stretch>
            <a:fillRect/>
          </a:stretch>
        </p:blipFill>
        <p:spPr>
          <a:xfrm>
            <a:off x="6842817" y="3082979"/>
            <a:ext cx="6003034" cy="4526138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1. ¿Cual es la magnitud de esa energía?…"/>
          <p:cNvSpPr/>
          <p:nvPr/>
        </p:nvSpPr>
        <p:spPr>
          <a:xfrm>
            <a:off x="266700" y="4210050"/>
            <a:ext cx="6553200" cy="598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spcBef>
                <a:spcPts val="2400"/>
              </a:spcBef>
              <a:defRPr sz="3000" i="1">
                <a:latin typeface="Verdana"/>
                <a:ea typeface="Verdana"/>
                <a:cs typeface="Verdana"/>
                <a:sym typeface="Verdana"/>
              </a:defRPr>
            </a:pPr>
            <a:r>
              <a:t>1. </a:t>
            </a: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¿Cual es la magnitud de esa energía? </a:t>
            </a:r>
          </a:p>
          <a:p>
            <a:pPr algn="l">
              <a:lnSpc>
                <a:spcPct val="120000"/>
              </a:lnSpc>
              <a:spcBef>
                <a:spcPts val="24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¡El valor teórico calculado usando postulados de la mecánica cuántica es  entre </a:t>
            </a:r>
            <a:r>
              <a:rPr b="1"/>
              <a:t>55-120 veces mayor </a:t>
            </a:r>
            <a:r>
              <a:t>que el valor inferido por las observaciones!</a:t>
            </a:r>
          </a:p>
          <a:p>
            <a:pPr algn="just">
              <a:spcBef>
                <a:spcPts val="2400"/>
              </a:spcBef>
              <a:defRPr sz="30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510" name="Se identifica con la energía del vacío, también llamada constante cosmológica.…"/>
          <p:cNvSpPr/>
          <p:nvPr/>
        </p:nvSpPr>
        <p:spPr>
          <a:xfrm>
            <a:off x="364066" y="1767416"/>
            <a:ext cx="11976101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6718" indent="-416718" algn="l">
              <a:spcBef>
                <a:spcPts val="2400"/>
              </a:spcBef>
              <a:buSzPct val="50000"/>
              <a:buBlip>
                <a:blip r:embed="rId3"/>
              </a:buBlip>
              <a:defRPr sz="3000">
                <a:latin typeface="Verdana"/>
                <a:ea typeface="Verdana"/>
                <a:cs typeface="Verdana"/>
                <a:sym typeface="Verdana"/>
              </a:defRPr>
            </a:pPr>
            <a:r>
              <a:t>Se identifica con la energía del vacío, también llamada constante cosmológica. </a:t>
            </a:r>
          </a:p>
          <a:p>
            <a:pPr marL="416718" indent="-416718" algn="l">
              <a:spcBef>
                <a:spcPts val="2400"/>
              </a:spcBef>
              <a:buSzPct val="50000"/>
              <a:buBlip>
                <a:blip r:embed="rId3"/>
              </a:buBlip>
              <a:defRPr sz="3000">
                <a:latin typeface="Verdana"/>
                <a:ea typeface="Verdana"/>
                <a:cs typeface="Verdana"/>
                <a:sym typeface="Verdana"/>
              </a:defRPr>
            </a:pPr>
            <a:r>
              <a:t>Pero existen problemas:</a:t>
            </a:r>
          </a:p>
        </p:txBody>
      </p:sp>
      <p:sp>
        <p:nvSpPr>
          <p:cNvPr id="511" name="Energía Oscura"/>
          <p:cNvSpPr/>
          <p:nvPr/>
        </p:nvSpPr>
        <p:spPr>
          <a:xfrm>
            <a:off x="1092200" y="-393700"/>
            <a:ext cx="11684000" cy="267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Energía Oscura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2. ¿Por qué la observamos solo ahora?"/>
          <p:cNvSpPr/>
          <p:nvPr/>
        </p:nvSpPr>
        <p:spPr>
          <a:xfrm>
            <a:off x="478366" y="1126066"/>
            <a:ext cx="941930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2400"/>
              </a:spcBef>
              <a:defRPr sz="36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algn="l">
              <a:spcBef>
                <a:spcPts val="2400"/>
              </a:spcBef>
              <a:defRPr sz="3600" i="1">
                <a:latin typeface="Verdana"/>
                <a:ea typeface="Verdana"/>
                <a:cs typeface="Verdana"/>
                <a:sym typeface="Verdana"/>
              </a:defRPr>
            </a:pPr>
            <a:r>
              <a:t>2. ¿Por qué la observamos solo </a:t>
            </a: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ahora</a:t>
            </a:r>
            <a:r>
              <a:t>?</a:t>
            </a:r>
          </a:p>
        </p:txBody>
      </p:sp>
      <p:grpSp>
        <p:nvGrpSpPr>
          <p:cNvPr id="516" name="coinci3.png"/>
          <p:cNvGrpSpPr/>
          <p:nvPr/>
        </p:nvGrpSpPr>
        <p:grpSpPr>
          <a:xfrm>
            <a:off x="1943949" y="3064933"/>
            <a:ext cx="9980614" cy="6463904"/>
            <a:chOff x="0" y="0"/>
            <a:chExt cx="9980612" cy="6463903"/>
          </a:xfrm>
        </p:grpSpPr>
        <p:pic>
          <p:nvPicPr>
            <p:cNvPr id="515" name="coinci3.png" descr="coinci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38100" y="38100"/>
              <a:ext cx="9904301" cy="63878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4" name="coinci3.png" descr="coinci3.pn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80613" cy="6463904"/>
            </a:xfrm>
            <a:prstGeom prst="rect">
              <a:avLst/>
            </a:prstGeom>
            <a:effectLst/>
          </p:spPr>
        </p:pic>
      </p:grpSp>
      <p:sp>
        <p:nvSpPr>
          <p:cNvPr id="517" name="Energía Oscura"/>
          <p:cNvSpPr/>
          <p:nvPr/>
        </p:nvSpPr>
        <p:spPr>
          <a:xfrm>
            <a:off x="1092200" y="-393700"/>
            <a:ext cx="11684000" cy="267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Energía Oscura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¿Puede ser que la Relatividad General no sea tan general? ¿Existen otros modelos de gravedad?"/>
          <p:cNvSpPr/>
          <p:nvPr/>
        </p:nvSpPr>
        <p:spPr>
          <a:xfrm>
            <a:off x="842433" y="2190749"/>
            <a:ext cx="1190611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24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¿Puede ser que la Relatividad General no sea tan general? ¿Existen otros </a:t>
            </a:r>
            <a:r>
              <a:rPr b="1"/>
              <a:t>modelos</a:t>
            </a:r>
            <a:r>
              <a:t> de gravedad?</a:t>
            </a:r>
          </a:p>
        </p:txBody>
      </p:sp>
      <p:grpSp>
        <p:nvGrpSpPr>
          <p:cNvPr id="522" name="Expansion.png"/>
          <p:cNvGrpSpPr/>
          <p:nvPr/>
        </p:nvGrpSpPr>
        <p:grpSpPr>
          <a:xfrm>
            <a:off x="5247388" y="5014686"/>
            <a:ext cx="7416801" cy="4485623"/>
            <a:chOff x="0" y="0"/>
            <a:chExt cx="7416800" cy="4485622"/>
          </a:xfrm>
        </p:grpSpPr>
        <p:pic>
          <p:nvPicPr>
            <p:cNvPr id="521" name="Expansion.png" descr="Expansion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800" y="50800"/>
              <a:ext cx="7315200" cy="43840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0" name="Expansion.png" descr="Expansion.pn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416800" cy="4485623"/>
            </a:xfrm>
            <a:prstGeom prst="rect">
              <a:avLst/>
            </a:prstGeom>
            <a:effectLst/>
          </p:spPr>
        </p:pic>
      </p:grpSp>
      <p:sp>
        <p:nvSpPr>
          <p:cNvPr id="523" name="Correcciones a las equações de Einstein…"/>
          <p:cNvSpPr/>
          <p:nvPr/>
        </p:nvSpPr>
        <p:spPr>
          <a:xfrm>
            <a:off x="-914400" y="3613150"/>
            <a:ext cx="8991600" cy="227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694656" lvl="3" indent="-361156" algn="l">
              <a:spcBef>
                <a:spcPts val="2400"/>
              </a:spcBef>
              <a:buSzPct val="50000"/>
              <a:buBlip>
                <a:blip r:embed="rId4"/>
              </a:buBlip>
              <a:defRPr sz="2600" i="1">
                <a:latin typeface="Verdana"/>
                <a:ea typeface="Verdana"/>
                <a:cs typeface="Verdana"/>
                <a:sym typeface="Verdana"/>
              </a:defRPr>
            </a:pPr>
            <a:r>
              <a:t>Correcciones a las equações de Einstein </a:t>
            </a:r>
          </a:p>
          <a:p>
            <a:pPr marL="1694656" lvl="3" indent="-361156" algn="l">
              <a:spcBef>
                <a:spcPts val="2400"/>
              </a:spcBef>
              <a:buSzPct val="50000"/>
              <a:buBlip>
                <a:blip r:embed="rId4"/>
              </a:buBlip>
              <a:defRPr sz="2600" i="1">
                <a:solidFill>
                  <a:srgbClr val="E63B7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Más de 4 dimensiones</a:t>
            </a:r>
          </a:p>
          <a:p>
            <a:pPr marL="1694656" lvl="3" indent="-361156" algn="l">
              <a:spcBef>
                <a:spcPts val="2400"/>
              </a:spcBef>
              <a:buSzPct val="50000"/>
              <a:buBlip>
                <a:blip r:embed="rId4"/>
              </a:buBlip>
              <a:defRPr sz="2600" i="1">
                <a:latin typeface="Verdana"/>
                <a:ea typeface="Verdana"/>
                <a:cs typeface="Verdana"/>
                <a:sym typeface="Verdana"/>
              </a:defRPr>
            </a:pPr>
            <a:r>
              <a:t>Gravedad cuántica</a:t>
            </a:r>
          </a:p>
        </p:txBody>
      </p:sp>
      <p:pic>
        <p:nvPicPr>
          <p:cNvPr id="524" name="e13_1_medium.jpg" descr="e13_1_medium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8700" y="6286500"/>
            <a:ext cx="3175000" cy="3327400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Energía Oscura"/>
          <p:cNvSpPr/>
          <p:nvPr/>
        </p:nvSpPr>
        <p:spPr>
          <a:xfrm>
            <a:off x="1092200" y="-393700"/>
            <a:ext cx="11684000" cy="267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Energía Oscura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expansion2.jpg" descr="expansio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500" y="1939799"/>
            <a:ext cx="12141200" cy="7788401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Modelos de Universo"/>
          <p:cNvSpPr/>
          <p:nvPr/>
        </p:nvSpPr>
        <p:spPr>
          <a:xfrm>
            <a:off x="1198033" y="-554567"/>
            <a:ext cx="11684001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Modelos de Universo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destino-universo.jpg" descr="destino-univers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841" y="-173760"/>
            <a:ext cx="13055601" cy="10088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Modelos de Universo"/>
          <p:cNvSpPr/>
          <p:nvPr/>
        </p:nvSpPr>
        <p:spPr>
          <a:xfrm>
            <a:off x="876300" y="38100"/>
            <a:ext cx="11684000" cy="1315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Modelos de Universo</a:t>
            </a:r>
          </a:p>
        </p:txBody>
      </p:sp>
      <p:pic>
        <p:nvPicPr>
          <p:cNvPr id="533" name="einsteineqns.jpg" descr="einsteineqns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655" y="3764587"/>
            <a:ext cx="4655987" cy="1655846"/>
          </a:xfrm>
          <a:prstGeom prst="rect">
            <a:avLst/>
          </a:prstGeom>
        </p:spPr>
      </p:pic>
      <p:pic>
        <p:nvPicPr>
          <p:cNvPr id="534" name="ecuaciones-einstein-rewisor.jpg" descr="ecuaciones-einstein-rewisor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602" y="5536212"/>
            <a:ext cx="4846094" cy="911787"/>
          </a:xfrm>
          <a:prstGeom prst="rect">
            <a:avLst/>
          </a:prstGeom>
        </p:spPr>
      </p:pic>
      <p:sp>
        <p:nvSpPr>
          <p:cNvPr id="535" name="Ecuaciones de Einstein"/>
          <p:cNvSpPr txBox="1"/>
          <p:nvPr/>
        </p:nvSpPr>
        <p:spPr>
          <a:xfrm>
            <a:off x="126125" y="1685329"/>
            <a:ext cx="516304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30609" indent="-430609" algn="l" defTabSz="457200">
              <a:buSzPct val="50000"/>
              <a:buBlip>
                <a:blip r:embed="rId4"/>
              </a:buBlip>
              <a:defRPr sz="3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Ecuaciones de Einstein </a:t>
            </a:r>
          </a:p>
        </p:txBody>
      </p:sp>
      <p:sp>
        <p:nvSpPr>
          <p:cNvPr id="536" name="Rectángulo"/>
          <p:cNvSpPr/>
          <p:nvPr/>
        </p:nvSpPr>
        <p:spPr>
          <a:xfrm>
            <a:off x="2466157" y="5567962"/>
            <a:ext cx="859765" cy="848287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537" name="MathTypeEquation.pdf" descr="MathTypeEquation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38850" y="4938646"/>
            <a:ext cx="114300" cy="1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MathTypeEquation.pdf" descr="MathTypeEquation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65850" y="5065646"/>
            <a:ext cx="114300" cy="1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MathTypeEquation.pdf" descr="MathTypeEquation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92850" y="5192646"/>
            <a:ext cx="114300" cy="1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Captura de pantalla 2019-04-20 a las 1.09.20.png" descr="Captura de pantalla 2019-04-20 a las 1.09.20.png"/>
          <p:cNvPicPr>
            <a:picLocks noChangeAspect="1"/>
          </p:cNvPicPr>
          <p:nvPr/>
        </p:nvPicPr>
        <p:blipFill>
          <a:blip r:embed="rId6">
            <a:extLst/>
          </a:blip>
          <a:srcRect l="1484" t="2502"/>
          <a:stretch>
            <a:fillRect/>
          </a:stretch>
        </p:blipFill>
        <p:spPr>
          <a:xfrm>
            <a:off x="5595028" y="2544696"/>
            <a:ext cx="7352622" cy="52068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Reglas Estándar"/>
          <p:cNvSpPr txBox="1"/>
          <p:nvPr/>
        </p:nvSpPr>
        <p:spPr>
          <a:xfrm>
            <a:off x="1583266" y="169333"/>
            <a:ext cx="10464801" cy="1124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Reglas Estándar</a:t>
            </a:r>
          </a:p>
        </p:txBody>
      </p:sp>
      <p:pic>
        <p:nvPicPr>
          <p:cNvPr id="543" name="Captura de pantalla 2019-04-20 a las 20.32.42.png" descr="Captura de pantalla 2019-04-20 a las 20.32.42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613" y="2808684"/>
            <a:ext cx="2705127" cy="1462350"/>
          </a:xfrm>
          <a:prstGeom prst="rect">
            <a:avLst/>
          </a:prstGeom>
        </p:spPr>
      </p:pic>
      <p:pic>
        <p:nvPicPr>
          <p:cNvPr id="544" name="Captura de pantalla 2019-04-20 a las 21.36.08.png" descr="Captura de pantalla 2019-04-20 a las 21.36.08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7846" y="1160573"/>
            <a:ext cx="4949356" cy="5499532"/>
          </a:xfrm>
          <a:prstGeom prst="rect">
            <a:avLst/>
          </a:prstGeom>
        </p:spPr>
      </p:pic>
      <p:pic>
        <p:nvPicPr>
          <p:cNvPr id="545" name="Imagen" descr="Imagen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720" y="5139076"/>
            <a:ext cx="6798639" cy="4059600"/>
          </a:xfrm>
          <a:prstGeom prst="rect">
            <a:avLst/>
          </a:prstGeom>
        </p:spPr>
      </p:pic>
      <p:sp>
        <p:nvSpPr>
          <p:cNvPr id="546" name="1. Baryonic Acoustic Oscilation"/>
          <p:cNvSpPr txBox="1"/>
          <p:nvPr/>
        </p:nvSpPr>
        <p:spPr>
          <a:xfrm>
            <a:off x="374825" y="2075905"/>
            <a:ext cx="622442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lnSpc>
                <a:spcPct val="120000"/>
              </a:lnSpc>
              <a:spcBef>
                <a:spcPts val="2400"/>
              </a:spcBef>
              <a:defRPr sz="2500" b="1">
                <a:latin typeface="Verdana"/>
                <a:ea typeface="Verdana"/>
                <a:cs typeface="Verdana"/>
                <a:sym typeface="Verdana"/>
              </a:defRPr>
            </a:pPr>
            <a:r>
              <a:t>1. Baryonic Acoustic Oscilation </a:t>
            </a:r>
          </a:p>
        </p:txBody>
      </p:sp>
      <p:pic>
        <p:nvPicPr>
          <p:cNvPr id="547" name="Captura de pantalla 2019-04-22 a las 14.58.46.png" descr="Captura de pantalla 2019-04-22 a las 14.58.46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90696" y="7124440"/>
            <a:ext cx="6349058" cy="1828526"/>
          </a:xfrm>
          <a:prstGeom prst="rect">
            <a:avLst/>
          </a:prstGeom>
        </p:spPr>
      </p:pic>
      <p:pic>
        <p:nvPicPr>
          <p:cNvPr id="548" name="plane.gif" descr="plane.gif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76206" y="6953639"/>
            <a:ext cx="5952636" cy="2170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1. Baryonic Acoustic Oscilation"/>
          <p:cNvSpPr txBox="1"/>
          <p:nvPr/>
        </p:nvSpPr>
        <p:spPr>
          <a:xfrm>
            <a:off x="374825" y="2075905"/>
            <a:ext cx="622442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lnSpc>
                <a:spcPct val="120000"/>
              </a:lnSpc>
              <a:spcBef>
                <a:spcPts val="2400"/>
              </a:spcBef>
              <a:defRPr sz="2500" b="1">
                <a:latin typeface="Verdana"/>
                <a:ea typeface="Verdana"/>
                <a:cs typeface="Verdana"/>
                <a:sym typeface="Verdana"/>
              </a:defRPr>
            </a:pPr>
            <a:r>
              <a:t>1. Baryonic Acoustic Oscilation </a:t>
            </a:r>
          </a:p>
        </p:txBody>
      </p:sp>
      <p:sp>
        <p:nvSpPr>
          <p:cNvPr id="551" name="Reglas Estándar"/>
          <p:cNvSpPr txBox="1"/>
          <p:nvPr/>
        </p:nvSpPr>
        <p:spPr>
          <a:xfrm>
            <a:off x="1583266" y="169333"/>
            <a:ext cx="10464801" cy="1124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Reglas Estándar</a:t>
            </a:r>
          </a:p>
        </p:txBody>
      </p:sp>
      <p:pic>
        <p:nvPicPr>
          <p:cNvPr id="552" name="sdss_bao.png" descr="sdss_bao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8299" y="1342198"/>
            <a:ext cx="5356177" cy="4140019"/>
          </a:xfrm>
          <a:prstGeom prst="rect">
            <a:avLst/>
          </a:prstGeom>
        </p:spPr>
      </p:pic>
      <p:pic>
        <p:nvPicPr>
          <p:cNvPr id="55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0359" y="5530999"/>
            <a:ext cx="6512057" cy="4140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Captura de pantalla 2019-04-20 a las 21.38.19.png" descr="Captura de pantalla 2019-04-20 a las 21.38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785" y="3340994"/>
            <a:ext cx="4650665" cy="3479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Relating+BAO+standard+ruler+to+cosmological+parameters.jpg" descr="Relating+BAO+standard+ruler+to+cosmological+parameters.jp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23345" y="6285954"/>
            <a:ext cx="3379795" cy="323970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" grpId="1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1. Ondas Gravitatorias"/>
          <p:cNvSpPr txBox="1"/>
          <p:nvPr/>
        </p:nvSpPr>
        <p:spPr>
          <a:xfrm>
            <a:off x="374825" y="2075905"/>
            <a:ext cx="622442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lnSpc>
                <a:spcPct val="120000"/>
              </a:lnSpc>
              <a:spcBef>
                <a:spcPts val="2400"/>
              </a:spcBef>
              <a:defRPr sz="2500" b="1">
                <a:latin typeface="Verdana"/>
                <a:ea typeface="Verdana"/>
                <a:cs typeface="Verdana"/>
                <a:sym typeface="Verdana"/>
              </a:defRPr>
            </a:pPr>
            <a:r>
              <a:t>1. Ondas Gravitatorias</a:t>
            </a:r>
          </a:p>
        </p:txBody>
      </p:sp>
      <p:sp>
        <p:nvSpPr>
          <p:cNvPr id="558" name="Sirenas Estándar"/>
          <p:cNvSpPr txBox="1"/>
          <p:nvPr/>
        </p:nvSpPr>
        <p:spPr>
          <a:xfrm>
            <a:off x="1583266" y="169333"/>
            <a:ext cx="10464801" cy="1124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Sirenas Estándar</a:t>
            </a:r>
          </a:p>
        </p:txBody>
      </p:sp>
      <p:pic>
        <p:nvPicPr>
          <p:cNvPr id="559" name="y2mate.com - waveforms_and_chirp_I1Ut6h6PkOw_1080p.mp4" descr="y2mate.com - waveforms_and_chirp_I1Ut6h6PkOw_1080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28133" y="2848355"/>
            <a:ext cx="11786807" cy="6630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85999" fill="hold"/>
                                        <p:tgtEl>
                                          <p:spTgt spid="5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59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1. Ondas Gravitatorias"/>
          <p:cNvSpPr txBox="1"/>
          <p:nvPr/>
        </p:nvSpPr>
        <p:spPr>
          <a:xfrm>
            <a:off x="374825" y="2075905"/>
            <a:ext cx="622442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lnSpc>
                <a:spcPct val="120000"/>
              </a:lnSpc>
              <a:spcBef>
                <a:spcPts val="2400"/>
              </a:spcBef>
              <a:defRPr sz="2500" b="1">
                <a:latin typeface="Verdana"/>
                <a:ea typeface="Verdana"/>
                <a:cs typeface="Verdana"/>
                <a:sym typeface="Verdana"/>
              </a:defRPr>
            </a:pPr>
            <a:r>
              <a:t>1. Ondas Gravitatorias</a:t>
            </a:r>
          </a:p>
        </p:txBody>
      </p:sp>
      <p:sp>
        <p:nvSpPr>
          <p:cNvPr id="562" name="Sirenas Estándar"/>
          <p:cNvSpPr txBox="1"/>
          <p:nvPr/>
        </p:nvSpPr>
        <p:spPr>
          <a:xfrm>
            <a:off x="1583266" y="169333"/>
            <a:ext cx="10464801" cy="1124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Sirenas Estándar</a:t>
            </a:r>
          </a:p>
        </p:txBody>
      </p:sp>
      <p:pic>
        <p:nvPicPr>
          <p:cNvPr id="563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575" y="3340994"/>
            <a:ext cx="11439650" cy="57889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Métodos Geométricos"/>
          <p:cNvSpPr txBox="1">
            <a:spLocks noGrp="1"/>
          </p:cNvSpPr>
          <p:nvPr>
            <p:ph type="title"/>
          </p:nvPr>
        </p:nvSpPr>
        <p:spPr>
          <a:xfrm>
            <a:off x="1430866" y="247385"/>
            <a:ext cx="10464801" cy="1094582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Métodos Geométricos</a:t>
            </a:r>
          </a:p>
        </p:txBody>
      </p:sp>
      <p:sp>
        <p:nvSpPr>
          <p:cNvPr id="188" name="1. Relaciones trigonométricas"/>
          <p:cNvSpPr/>
          <p:nvPr/>
        </p:nvSpPr>
        <p:spPr>
          <a:xfrm>
            <a:off x="98323" y="1716616"/>
            <a:ext cx="1231708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spcBef>
                <a:spcPts val="24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1. Relaciones trigonométricas</a:t>
            </a:r>
          </a:p>
        </p:txBody>
      </p:sp>
      <p:sp>
        <p:nvSpPr>
          <p:cNvPr id="189" name="Eratóstenes (276 - 194 a.C.): Cálculo del radio de la Tierra.…"/>
          <p:cNvSpPr/>
          <p:nvPr/>
        </p:nvSpPr>
        <p:spPr>
          <a:xfrm>
            <a:off x="777339" y="2342727"/>
            <a:ext cx="7747270" cy="5948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>
                <a:solidFill>
                  <a:schemeClr val="accent6">
                    <a:satOff val="15424"/>
                    <a:lumOff val="17647"/>
                  </a:schemeClr>
                </a:solidFill>
              </a:rPr>
              <a:t>Eratóstenes</a:t>
            </a:r>
            <a:r>
              <a:rPr dirty="0"/>
              <a:t> (276 - 194 </a:t>
            </a:r>
            <a:r>
              <a:rPr dirty="0" err="1"/>
              <a:t>a.C</a:t>
            </a:r>
            <a:r>
              <a:rPr dirty="0"/>
              <a:t>.): </a:t>
            </a:r>
            <a:r>
              <a:rPr dirty="0" err="1"/>
              <a:t>Cálculo</a:t>
            </a:r>
            <a:r>
              <a:rPr dirty="0"/>
              <a:t> del radio de la Tierra.</a:t>
            </a:r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>
                <a:solidFill>
                  <a:schemeClr val="accent6">
                    <a:satOff val="15424"/>
                    <a:lumOff val="17647"/>
                  </a:schemeClr>
                </a:solidFill>
              </a:rPr>
              <a:t>Aristarcos</a:t>
            </a:r>
            <a:r>
              <a:rPr dirty="0"/>
              <a:t> (310 - 230 </a:t>
            </a:r>
            <a:r>
              <a:rPr dirty="0" err="1"/>
              <a:t>a.C</a:t>
            </a:r>
            <a:r>
              <a:rPr dirty="0"/>
              <a:t>.): </a:t>
            </a:r>
            <a:r>
              <a:rPr dirty="0" err="1"/>
              <a:t>Estimacion</a:t>
            </a:r>
            <a:r>
              <a:rPr dirty="0"/>
              <a:t> de que el Sol </a:t>
            </a:r>
            <a:r>
              <a:rPr dirty="0" err="1"/>
              <a:t>estaba</a:t>
            </a:r>
            <a:r>
              <a:rPr dirty="0"/>
              <a:t> </a:t>
            </a:r>
            <a:r>
              <a:rPr dirty="0" err="1"/>
              <a:t>mucho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lejos</a:t>
            </a:r>
            <a:r>
              <a:rPr dirty="0"/>
              <a:t> que la Luna y era </a:t>
            </a:r>
            <a:r>
              <a:rPr dirty="0" err="1"/>
              <a:t>mucho</a:t>
            </a:r>
            <a:r>
              <a:rPr dirty="0"/>
              <a:t> mayor que la Tierra. Primer </a:t>
            </a:r>
            <a:r>
              <a:rPr dirty="0" err="1"/>
              <a:t>cálculo</a:t>
            </a:r>
            <a:r>
              <a:rPr dirty="0"/>
              <a:t> de </a:t>
            </a:r>
            <a:r>
              <a:rPr dirty="0" err="1"/>
              <a:t>distancia</a:t>
            </a:r>
            <a:r>
              <a:rPr dirty="0"/>
              <a:t> a la Luna.</a:t>
            </a:r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>
                <a:solidFill>
                  <a:schemeClr val="accent6">
                    <a:satOff val="15424"/>
                    <a:lumOff val="17647"/>
                  </a:schemeClr>
                </a:solidFill>
              </a:rPr>
              <a:t>Hiparco</a:t>
            </a:r>
            <a:r>
              <a:rPr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 de </a:t>
            </a:r>
            <a:r>
              <a:rPr dirty="0" err="1">
                <a:solidFill>
                  <a:schemeClr val="accent6">
                    <a:satOff val="15424"/>
                    <a:lumOff val="17647"/>
                  </a:schemeClr>
                </a:solidFill>
              </a:rPr>
              <a:t>Nicea</a:t>
            </a:r>
            <a:r>
              <a:rPr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 </a:t>
            </a:r>
            <a:r>
              <a:rPr dirty="0"/>
              <a:t>(190 - 120 </a:t>
            </a:r>
            <a:r>
              <a:rPr dirty="0" err="1"/>
              <a:t>a.C</a:t>
            </a:r>
            <a:r>
              <a:rPr dirty="0"/>
              <a:t>.): </a:t>
            </a:r>
            <a:r>
              <a:rPr dirty="0" err="1"/>
              <a:t>Mejoró</a:t>
            </a:r>
            <a:r>
              <a:rPr dirty="0"/>
              <a:t> la </a:t>
            </a:r>
            <a:r>
              <a:rPr dirty="0" err="1"/>
              <a:t>estimación</a:t>
            </a:r>
            <a:r>
              <a:rPr dirty="0"/>
              <a:t> de la </a:t>
            </a:r>
            <a:r>
              <a:rPr dirty="0" err="1"/>
              <a:t>distancia</a:t>
            </a:r>
            <a:r>
              <a:rPr dirty="0"/>
              <a:t> a la Luna y </a:t>
            </a:r>
            <a:r>
              <a:rPr dirty="0" err="1"/>
              <a:t>elaboró</a:t>
            </a:r>
            <a:r>
              <a:rPr dirty="0"/>
              <a:t> el primer </a:t>
            </a:r>
            <a:r>
              <a:rPr dirty="0" err="1"/>
              <a:t>catálogo</a:t>
            </a:r>
            <a:r>
              <a:rPr dirty="0"/>
              <a:t> de</a:t>
            </a:r>
            <a:r>
              <a:rPr lang="es-ES" dirty="0"/>
              <a:t> estrellas</a:t>
            </a:r>
            <a:r>
              <a:rPr dirty="0"/>
              <a:t> que </a:t>
            </a:r>
            <a:r>
              <a:rPr dirty="0" err="1"/>
              <a:t>contenía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de 850 </a:t>
            </a:r>
            <a:r>
              <a:rPr dirty="0" err="1"/>
              <a:t>estrellas</a:t>
            </a:r>
            <a:r>
              <a:rPr dirty="0"/>
              <a:t>. </a:t>
            </a:r>
            <a:r>
              <a:rPr dirty="0" err="1"/>
              <a:t>Inventa</a:t>
            </a:r>
            <a:r>
              <a:rPr dirty="0"/>
              <a:t> la </a:t>
            </a:r>
            <a:r>
              <a:rPr dirty="0" err="1"/>
              <a:t>escala</a:t>
            </a:r>
            <a:r>
              <a:rPr dirty="0"/>
              <a:t> de magnitudes.</a:t>
            </a:r>
          </a:p>
        </p:txBody>
      </p:sp>
      <p:sp>
        <p:nvSpPr>
          <p:cNvPr id="190" name="Como supimos las distancia Tierra-Luna"/>
          <p:cNvSpPr txBox="1"/>
          <p:nvPr/>
        </p:nvSpPr>
        <p:spPr>
          <a:xfrm>
            <a:off x="1326815" y="8565538"/>
            <a:ext cx="6360716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rPr u="sng" dirty="0">
                <a:hlinkClick r:id="rId3"/>
              </a:rPr>
              <a:t>Como supimos las distancia Tierra-Luna</a:t>
            </a:r>
            <a:r>
              <a:rPr dirty="0">
                <a:hlinkClick r:id="rId3"/>
              </a:rPr>
              <a:t> </a:t>
            </a:r>
            <a:endParaRPr dirty="0"/>
          </a:p>
        </p:txBody>
      </p:sp>
      <p:pic>
        <p:nvPicPr>
          <p:cNvPr id="191" name="aristarchus-of-samos_large.jpg" descr="aristarchus-of-samos_lar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55397" y="5537200"/>
            <a:ext cx="2806206" cy="3647360"/>
          </a:xfrm>
          <a:prstGeom prst="rect">
            <a:avLst/>
          </a:prstGeom>
        </p:spPr>
      </p:pic>
      <p:pic>
        <p:nvPicPr>
          <p:cNvPr id="192" name="imagesCADTPOX8.jpg" descr="imagesCADTPOX8.jp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40189" y="1795625"/>
            <a:ext cx="2636622" cy="328791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La galaxia más lejana"/>
          <p:cNvSpPr/>
          <p:nvPr/>
        </p:nvSpPr>
        <p:spPr>
          <a:xfrm>
            <a:off x="1198033" y="-554567"/>
            <a:ext cx="11684001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La galaxia más lejana</a:t>
            </a:r>
          </a:p>
        </p:txBody>
      </p:sp>
      <p:pic>
        <p:nvPicPr>
          <p:cNvPr id="566" name="web_print.jpg" descr="web_prin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08853"/>
            <a:ext cx="13004800" cy="6935895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44 Gpc"/>
          <p:cNvSpPr txBox="1"/>
          <p:nvPr/>
        </p:nvSpPr>
        <p:spPr>
          <a:xfrm>
            <a:off x="6476125" y="7561196"/>
            <a:ext cx="202854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30609" indent="-430609" algn="l" defTabSz="457200">
              <a:buSzPct val="50000"/>
              <a:buBlip>
                <a:blip r:embed="rId3"/>
              </a:buBlip>
              <a:defRPr sz="3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44 Gpc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Radio del Universo Observable"/>
          <p:cNvSpPr/>
          <p:nvPr/>
        </p:nvSpPr>
        <p:spPr>
          <a:xfrm>
            <a:off x="1198033" y="-554567"/>
            <a:ext cx="11684001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Radio del Universo Observable</a:t>
            </a:r>
          </a:p>
        </p:txBody>
      </p:sp>
      <p:pic>
        <p:nvPicPr>
          <p:cNvPr id="570" name="FullUniverse_Cone_Piece_web3.jpg" descr="FullUniverse_Cone_Piece_web3.jpg"/>
          <p:cNvPicPr>
            <a:picLocks noChangeAspect="1"/>
          </p:cNvPicPr>
          <p:nvPr/>
        </p:nvPicPr>
        <p:blipFill>
          <a:blip r:embed="rId2">
            <a:extLst/>
          </a:blip>
          <a:srcRect t="8670" r="6242" b="5513"/>
          <a:stretch>
            <a:fillRect/>
          </a:stretch>
        </p:blipFill>
        <p:spPr>
          <a:xfrm>
            <a:off x="414814" y="4731373"/>
            <a:ext cx="4233075" cy="3299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main-qimg-05e7d897056bd7461fc8aa32bfbdb694-c.jpeg" descr="main-qimg-05e7d897056bd7461fc8aa32bfbdb694-c.jpeg"/>
          <p:cNvPicPr>
            <a:picLocks noChangeAspect="1"/>
          </p:cNvPicPr>
          <p:nvPr/>
        </p:nvPicPr>
        <p:blipFill>
          <a:blip r:embed="rId3">
            <a:extLst/>
          </a:blip>
          <a:srcRect b="2009"/>
          <a:stretch>
            <a:fillRect/>
          </a:stretch>
        </p:blipFill>
        <p:spPr>
          <a:xfrm>
            <a:off x="5168900" y="3359150"/>
            <a:ext cx="7645400" cy="6359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Captura de pantalla 2019-04-23 a las 8.46.31.png" descr="Captura de pantalla 2019-04-23 a las 8.46.31.png"/>
          <p:cNvPicPr>
            <a:picLocks noChangeAspect="1"/>
          </p:cNvPicPr>
          <p:nvPr/>
        </p:nvPicPr>
        <p:blipFill>
          <a:blip r:embed="rId4">
            <a:extLst/>
          </a:blip>
          <a:srcRect l="1771" t="10644" r="1771" b="10644"/>
          <a:stretch>
            <a:fillRect/>
          </a:stretch>
        </p:blipFill>
        <p:spPr>
          <a:xfrm>
            <a:off x="2830673" y="1499229"/>
            <a:ext cx="8075849" cy="1639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¡Gracias por la atención!"/>
          <p:cNvSpPr/>
          <p:nvPr/>
        </p:nvSpPr>
        <p:spPr>
          <a:xfrm>
            <a:off x="370030" y="3879850"/>
            <a:ext cx="12243793" cy="149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>
                <a:solidFill>
                  <a:srgbClr val="E63B7A"/>
                </a:solidFill>
              </a:defRPr>
            </a:lvl1pPr>
          </a:lstStyle>
          <a:p>
            <a:r>
              <a:t>¡Gracias por la atención!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Métodos Geométricos"/>
          <p:cNvSpPr txBox="1">
            <a:spLocks noGrp="1"/>
          </p:cNvSpPr>
          <p:nvPr>
            <p:ph type="title"/>
          </p:nvPr>
        </p:nvSpPr>
        <p:spPr>
          <a:xfrm>
            <a:off x="1430866" y="247385"/>
            <a:ext cx="10464801" cy="1094582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Métodos Geométricos</a:t>
            </a:r>
          </a:p>
        </p:txBody>
      </p:sp>
      <p:sp>
        <p:nvSpPr>
          <p:cNvPr id="195" name="Copérnico (1473-1573) fue el primero en determinar con precisión el periodo sinódico de Marte y su distancia relativa utilizando trigonometría.…"/>
          <p:cNvSpPr/>
          <p:nvPr/>
        </p:nvSpPr>
        <p:spPr>
          <a:xfrm>
            <a:off x="607298" y="1934727"/>
            <a:ext cx="7672128" cy="448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>
                <a:solidFill>
                  <a:schemeClr val="accent6">
                    <a:satOff val="15424"/>
                    <a:lumOff val="17647"/>
                  </a:schemeClr>
                </a:solidFill>
              </a:rPr>
              <a:t>Copérnico</a:t>
            </a:r>
            <a:r>
              <a:rPr dirty="0"/>
              <a:t> (1473-1573) </a:t>
            </a:r>
            <a:r>
              <a:rPr dirty="0" err="1"/>
              <a:t>fue</a:t>
            </a:r>
            <a:r>
              <a:rPr dirty="0"/>
              <a:t> el primero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determinar</a:t>
            </a:r>
            <a:r>
              <a:rPr dirty="0"/>
              <a:t> con </a:t>
            </a:r>
            <a:r>
              <a:rPr dirty="0" err="1"/>
              <a:t>precisión</a:t>
            </a:r>
            <a:r>
              <a:rPr dirty="0"/>
              <a:t> el </a:t>
            </a:r>
            <a:r>
              <a:rPr dirty="0" err="1"/>
              <a:t>periodo</a:t>
            </a:r>
            <a:r>
              <a:rPr dirty="0"/>
              <a:t> </a:t>
            </a:r>
            <a:r>
              <a:rPr dirty="0" err="1"/>
              <a:t>sinódico</a:t>
            </a:r>
            <a:r>
              <a:rPr dirty="0"/>
              <a:t> de </a:t>
            </a:r>
            <a:r>
              <a:rPr dirty="0" err="1"/>
              <a:t>Marte</a:t>
            </a:r>
            <a:r>
              <a:rPr dirty="0"/>
              <a:t> y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distancia</a:t>
            </a:r>
            <a:r>
              <a:rPr dirty="0"/>
              <a:t> </a:t>
            </a:r>
            <a:r>
              <a:rPr dirty="0" err="1"/>
              <a:t>relativa</a:t>
            </a:r>
            <a:r>
              <a:rPr dirty="0"/>
              <a:t> </a:t>
            </a:r>
            <a:r>
              <a:rPr dirty="0" err="1"/>
              <a:t>utilizando</a:t>
            </a:r>
            <a:r>
              <a:rPr dirty="0"/>
              <a:t> </a:t>
            </a:r>
            <a:r>
              <a:rPr dirty="0" err="1"/>
              <a:t>trigonometría</a:t>
            </a:r>
            <a:r>
              <a:rPr dirty="0"/>
              <a:t>.</a:t>
            </a:r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rPr dirty="0" err="1"/>
              <a:t>Posteriormente</a:t>
            </a:r>
            <a:r>
              <a:rPr dirty="0"/>
              <a:t>, </a:t>
            </a:r>
            <a:r>
              <a:rPr dirty="0" err="1">
                <a:solidFill>
                  <a:schemeClr val="accent6">
                    <a:satOff val="15424"/>
                    <a:lumOff val="17647"/>
                  </a:schemeClr>
                </a:solidFill>
              </a:rPr>
              <a:t>Tycho</a:t>
            </a:r>
            <a:r>
              <a:rPr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 Brahe</a:t>
            </a:r>
            <a:r>
              <a:rPr dirty="0"/>
              <a:t> (1546-1601) </a:t>
            </a:r>
            <a:r>
              <a:rPr dirty="0" err="1"/>
              <a:t>realizó</a:t>
            </a:r>
            <a:r>
              <a:rPr dirty="0"/>
              <a:t> </a:t>
            </a:r>
            <a:r>
              <a:rPr dirty="0" err="1"/>
              <a:t>observaciones</a:t>
            </a:r>
            <a:r>
              <a:rPr dirty="0"/>
              <a:t> </a:t>
            </a:r>
            <a:r>
              <a:rPr dirty="0" err="1"/>
              <a:t>muy</a:t>
            </a:r>
            <a:r>
              <a:rPr dirty="0"/>
              <a:t> </a:t>
            </a:r>
            <a:r>
              <a:rPr dirty="0" err="1"/>
              <a:t>detalladas</a:t>
            </a:r>
            <a:r>
              <a:rPr dirty="0"/>
              <a:t> de la </a:t>
            </a:r>
            <a:r>
              <a:rPr dirty="0" err="1"/>
              <a:t>posición</a:t>
            </a:r>
            <a:r>
              <a:rPr dirty="0"/>
              <a:t> de </a:t>
            </a:r>
            <a:r>
              <a:rPr dirty="0" err="1"/>
              <a:t>Marte</a:t>
            </a:r>
            <a:r>
              <a:rPr dirty="0"/>
              <a:t>, </a:t>
            </a:r>
            <a:r>
              <a:rPr dirty="0" err="1"/>
              <a:t>pero</a:t>
            </a:r>
            <a:r>
              <a:rPr dirty="0"/>
              <a:t> </a:t>
            </a:r>
            <a:r>
              <a:rPr dirty="0" err="1"/>
              <a:t>sus</a:t>
            </a:r>
            <a:r>
              <a:rPr dirty="0"/>
              <a:t> </a:t>
            </a:r>
            <a:r>
              <a:rPr dirty="0" err="1"/>
              <a:t>datos</a:t>
            </a:r>
            <a:r>
              <a:rPr dirty="0"/>
              <a:t> no </a:t>
            </a:r>
            <a:r>
              <a:rPr dirty="0" err="1"/>
              <a:t>coincidían</a:t>
            </a:r>
            <a:r>
              <a:rPr dirty="0"/>
              <a:t> con </a:t>
            </a:r>
            <a:r>
              <a:rPr dirty="0" err="1"/>
              <a:t>los</a:t>
            </a:r>
            <a:r>
              <a:rPr dirty="0"/>
              <a:t> de </a:t>
            </a:r>
            <a:r>
              <a:rPr dirty="0" err="1"/>
              <a:t>Copérnico</a:t>
            </a:r>
            <a:r>
              <a:rPr dirty="0"/>
              <a:t>.</a:t>
            </a:r>
          </a:p>
        </p:txBody>
      </p:sp>
      <p:sp>
        <p:nvSpPr>
          <p:cNvPr id="196" name="Rectángulo"/>
          <p:cNvSpPr/>
          <p:nvPr/>
        </p:nvSpPr>
        <p:spPr>
          <a:xfrm>
            <a:off x="8798123" y="2229908"/>
            <a:ext cx="4032945" cy="37911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97" name="sol-tierra-jupiter2-1024x1024.png" descr="sol-tierra-jupiter2-1024x10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88400" y="1940983"/>
            <a:ext cx="4369032" cy="4369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Captura de pantalla 2019-04-20 a las 18.36.34.png" descr="Captura de pantalla 2019-04-20 a las 18.36.3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0395" y="6500481"/>
            <a:ext cx="3708401" cy="55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Captura de pantalla 2019-04-20 a las 17.55.32.png" descr="Captura de pantalla 2019-04-20 a las 17.55.3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37757" y="7324807"/>
            <a:ext cx="2863802" cy="2038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sol-tierra-jupiter3-1024x1024.png" descr="sol-tierra-jupiter3-1024x102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81600" y="2229908"/>
            <a:ext cx="3382633" cy="338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Captura de pantalla 2019-04-20 a las 18.42.39.png" descr="Captura de pantalla 2019-04-20 a las 18.42.39.png"/>
          <p:cNvPicPr>
            <a:picLocks noChangeAspect="1"/>
          </p:cNvPicPr>
          <p:nvPr/>
        </p:nvPicPr>
        <p:blipFill>
          <a:blip r:embed="rId7">
            <a:extLst/>
          </a:blip>
          <a:srcRect l="1476" r="13095"/>
          <a:stretch>
            <a:fillRect/>
          </a:stretch>
        </p:blipFill>
        <p:spPr>
          <a:xfrm>
            <a:off x="2713979" y="6138097"/>
            <a:ext cx="3866959" cy="352571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1. Relaciones trigonométricas"/>
          <p:cNvSpPr/>
          <p:nvPr/>
        </p:nvSpPr>
        <p:spPr>
          <a:xfrm>
            <a:off x="98323" y="1716616"/>
            <a:ext cx="1231708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spcBef>
                <a:spcPts val="24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1. Relaciones trigonométricas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1" animBg="1" advAuto="0"/>
      <p:bldP spid="200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Métodos Geométricos"/>
          <p:cNvSpPr txBox="1">
            <a:spLocks noGrp="1"/>
          </p:cNvSpPr>
          <p:nvPr>
            <p:ph type="title"/>
          </p:nvPr>
        </p:nvSpPr>
        <p:spPr>
          <a:xfrm>
            <a:off x="1430866" y="247385"/>
            <a:ext cx="10464801" cy="1094582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Métodos Geométricos</a:t>
            </a:r>
          </a:p>
        </p:txBody>
      </p:sp>
      <p:sp>
        <p:nvSpPr>
          <p:cNvPr id="205" name="Kepler (1571-1630), razonó que los resultados no casaban porque las órbitas eran elípticas.…"/>
          <p:cNvSpPr/>
          <p:nvPr/>
        </p:nvSpPr>
        <p:spPr>
          <a:xfrm>
            <a:off x="783709" y="2565399"/>
            <a:ext cx="5852721" cy="6426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500">
                <a:latin typeface="Verdana"/>
                <a:ea typeface="Verdana"/>
                <a:cs typeface="Verdana"/>
                <a:sym typeface="Verdana"/>
              </a:defRPr>
            </a:pP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Kepler </a:t>
            </a:r>
            <a:r>
              <a:t>(1571-1630),</a:t>
            </a: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 </a:t>
            </a:r>
            <a:r>
              <a:t>razonó que los resultados no casaban porque las órbitas eran elípticas.</a:t>
            </a:r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500">
                <a:latin typeface="Verdana"/>
                <a:ea typeface="Verdana"/>
                <a:cs typeface="Verdana"/>
                <a:sym typeface="Verdana"/>
              </a:defRPr>
            </a:pPr>
            <a:r>
              <a:t>Pensó que para calcular la órbita de Marte primero había que conocer la de la Tierra, aunque curiosamente lo hizo usando Marte de forma indirecta.</a:t>
            </a:r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500">
                <a:latin typeface="Verdana"/>
                <a:ea typeface="Verdana"/>
                <a:cs typeface="Verdana"/>
                <a:sym typeface="Verdana"/>
              </a:defRPr>
            </a:pPr>
            <a:r>
              <a:t>Consiguió medir distancias a otros planetas en función de la distancia al Sol = relativas.</a:t>
            </a:r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500">
                <a:latin typeface="Verdana"/>
                <a:ea typeface="Verdana"/>
                <a:cs typeface="Verdana"/>
                <a:sym typeface="Verdana"/>
              </a:defRPr>
            </a:pPr>
            <a:r>
              <a:t>¡Sólo falta conocer este valor!</a:t>
            </a:r>
          </a:p>
        </p:txBody>
      </p:sp>
      <p:pic>
        <p:nvPicPr>
          <p:cNvPr id="206" name="Captura de pantalla 2019-04-20 a las 18.48.19.png" descr="Captura de pantalla 2019-04-20 a las 18.48.19.png"/>
          <p:cNvPicPr>
            <a:picLocks noChangeAspect="1"/>
          </p:cNvPicPr>
          <p:nvPr/>
        </p:nvPicPr>
        <p:blipFill>
          <a:blip r:embed="rId3">
            <a:extLst/>
          </a:blip>
          <a:srcRect l="2064" r="2064"/>
          <a:stretch>
            <a:fillRect/>
          </a:stretch>
        </p:blipFill>
        <p:spPr>
          <a:xfrm>
            <a:off x="7842134" y="1513019"/>
            <a:ext cx="4874322" cy="4038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Captura de pantalla 2019-04-20 a las 18.52.42.png" descr="Captura de pantalla 2019-04-20 a las 18.52.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88952" y="5723069"/>
            <a:ext cx="4980782" cy="395678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1. Relaciones trigonométricas"/>
          <p:cNvSpPr/>
          <p:nvPr/>
        </p:nvSpPr>
        <p:spPr>
          <a:xfrm>
            <a:off x="98323" y="1716616"/>
            <a:ext cx="1231708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spcBef>
                <a:spcPts val="24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t>1. Relaciones trigonométricas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Métodos Geométricos"/>
          <p:cNvSpPr txBox="1">
            <a:spLocks noGrp="1"/>
          </p:cNvSpPr>
          <p:nvPr>
            <p:ph type="title"/>
          </p:nvPr>
        </p:nvSpPr>
        <p:spPr>
          <a:xfrm>
            <a:off x="1430866" y="247385"/>
            <a:ext cx="10464801" cy="1094582"/>
          </a:xfrm>
          <a:prstGeom prst="rect">
            <a:avLst/>
          </a:prstGeom>
        </p:spPr>
        <p:txBody>
          <a:bodyPr/>
          <a:lstStyle>
            <a:lvl1pPr>
              <a:defRPr sz="5800">
                <a:solidFill>
                  <a:schemeClr val="accent6">
                    <a:satOff val="15424"/>
                    <a:lumOff val="17647"/>
                  </a:schemeClr>
                </a:solidFill>
              </a:defRPr>
            </a:lvl1pPr>
          </a:lstStyle>
          <a:p>
            <a:r>
              <a:t>Métodos Geométricos</a:t>
            </a:r>
          </a:p>
        </p:txBody>
      </p:sp>
      <p:sp>
        <p:nvSpPr>
          <p:cNvPr id="211" name="La paralaje es la desviación angular de la posición aparente de un objeto, dependiendo del punto de vista.…"/>
          <p:cNvSpPr/>
          <p:nvPr/>
        </p:nvSpPr>
        <p:spPr>
          <a:xfrm>
            <a:off x="745494" y="2481579"/>
            <a:ext cx="6724258" cy="6797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La paralaje es la desviación angular de la posición aparente de un objeto, dependiendo del punto de vista.</a:t>
            </a:r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En 1672, los astrónomos </a:t>
            </a:r>
            <a:r>
              <a:rPr dirty="0">
                <a:solidFill>
                  <a:schemeClr val="accent6">
                    <a:satOff val="15424"/>
                    <a:lumOff val="17647"/>
                  </a:schemeClr>
                </a:solidFill>
              </a:rPr>
              <a:t>Jean Richer y Giovani Cassini,</a:t>
            </a:r>
            <a:r>
              <a:rPr dirty="0"/>
              <a:t> situados en la Guayana Francesa y París, respectivamente, midieron simultaneamente la posición del planeta Marte y determinaron su paralaje.</a:t>
            </a:r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Distancia:</a:t>
            </a:r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  <a:p>
            <a:pPr marL="319484" indent="-319484" algn="l">
              <a:lnSpc>
                <a:spcPct val="120000"/>
              </a:lnSpc>
              <a:spcBef>
                <a:spcPts val="2400"/>
              </a:spcBef>
              <a:buSzPct val="50000"/>
              <a:buBlip>
                <a:blip r:embed="rId2"/>
              </a:buBlip>
              <a:defRPr sz="23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Con esa distancia obtubieron una estimación de la UA de 140 millones de kilómetros, menos de un 10 % de error.</a:t>
            </a:r>
          </a:p>
        </p:txBody>
      </p:sp>
      <p:sp>
        <p:nvSpPr>
          <p:cNvPr id="212" name="2. Paralaje: en busca de la unidad astronómica"/>
          <p:cNvSpPr/>
          <p:nvPr/>
        </p:nvSpPr>
        <p:spPr>
          <a:xfrm>
            <a:off x="81389" y="1725083"/>
            <a:ext cx="863521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228600" algn="l">
              <a:spcBef>
                <a:spcPts val="2400"/>
              </a:spcBef>
              <a:defRPr sz="2600">
                <a:latin typeface="Verdana"/>
                <a:ea typeface="Verdana"/>
                <a:cs typeface="Verdana"/>
                <a:sym typeface="Verdana"/>
              </a:defRPr>
            </a:pPr>
            <a:r>
              <a:rPr dirty="0"/>
              <a:t>2. Paralaje: en busca de la unidad astronómica</a:t>
            </a:r>
          </a:p>
        </p:txBody>
      </p:sp>
      <p:pic>
        <p:nvPicPr>
          <p:cNvPr id="213" name="Paralaje_ejemplo.gif.pagespeed.ce.KZNPLon4bI.gif" descr="Paralaje_ejemplo.gif.pagespeed.ce.KZNPLon4bI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80866" y="2300815"/>
            <a:ext cx="4739932" cy="1895973"/>
          </a:xfrm>
          <a:prstGeom prst="rect">
            <a:avLst/>
          </a:prstGeom>
          <a:ln w="12700">
            <a:miter lim="400000"/>
          </a:ln>
          <a:effectLst>
            <a:reflection stA="40000" endPos="40000" dir="5400000" sy="-100000" algn="bl" rotWithShape="0"/>
          </a:effectLst>
        </p:spPr>
      </p:pic>
      <p:grpSp>
        <p:nvGrpSpPr>
          <p:cNvPr id="216" name="Rectángulo"/>
          <p:cNvGrpSpPr/>
          <p:nvPr/>
        </p:nvGrpSpPr>
        <p:grpSpPr>
          <a:xfrm>
            <a:off x="8774989" y="4465603"/>
            <a:ext cx="2751686" cy="5224696"/>
            <a:chOff x="0" y="0"/>
            <a:chExt cx="2751684" cy="5224695"/>
          </a:xfrm>
        </p:grpSpPr>
        <p:sp>
          <p:nvSpPr>
            <p:cNvPr id="215" name="Rectángulo"/>
            <p:cNvSpPr/>
            <p:nvPr/>
          </p:nvSpPr>
          <p:spPr>
            <a:xfrm>
              <a:off x="31750" y="31750"/>
              <a:ext cx="2688185" cy="51611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214" name="Rectángulo" descr="Rectángulo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751685" cy="5224696"/>
            </a:xfrm>
            <a:prstGeom prst="rect">
              <a:avLst/>
            </a:prstGeom>
            <a:effectLst/>
          </p:spPr>
        </p:pic>
      </p:grpSp>
      <p:pic>
        <p:nvPicPr>
          <p:cNvPr id="217" name="parallax-2.gif" descr="parallax-2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94938" y="4630365"/>
            <a:ext cx="2410188" cy="49105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" name="Rectángulo"/>
          <p:cNvGrpSpPr/>
          <p:nvPr/>
        </p:nvGrpSpPr>
        <p:grpSpPr>
          <a:xfrm>
            <a:off x="2956519" y="6340342"/>
            <a:ext cx="2732552" cy="932128"/>
            <a:chOff x="0" y="0"/>
            <a:chExt cx="2732550" cy="932127"/>
          </a:xfrm>
        </p:grpSpPr>
        <p:sp>
          <p:nvSpPr>
            <p:cNvPr id="219" name="Rectángulo"/>
            <p:cNvSpPr/>
            <p:nvPr/>
          </p:nvSpPr>
          <p:spPr>
            <a:xfrm>
              <a:off x="31750" y="31750"/>
              <a:ext cx="2669051" cy="8686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218" name="Rectángulo" descr="Rectángulo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732551" cy="932128"/>
            </a:xfrm>
            <a:prstGeom prst="rect">
              <a:avLst/>
            </a:prstGeom>
            <a:effectLst/>
          </p:spPr>
        </p:pic>
      </p:grpSp>
      <p:pic>
        <p:nvPicPr>
          <p:cNvPr id="221" name="MathTypeImage.pdf" descr="MathType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77203" y="6391275"/>
            <a:ext cx="2491350" cy="830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1989</Words>
  <Application>Microsoft Macintosh PowerPoint</Application>
  <PresentationFormat>Personalizado</PresentationFormat>
  <Paragraphs>228</Paragraphs>
  <Slides>62</Slides>
  <Notes>4</Notes>
  <HiddenSlides>3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63" baseType="lpstr">
      <vt:lpstr>Black</vt:lpstr>
      <vt:lpstr>Midiendo distancias en el Universo</vt:lpstr>
      <vt:lpstr>Introducción</vt:lpstr>
      <vt:lpstr>Escalera de Distancias Cósmicas</vt:lpstr>
      <vt:lpstr>Escalera de Distancias Cósmicas</vt:lpstr>
      <vt:lpstr>Escalera de Distancias Cósmicas</vt:lpstr>
      <vt:lpstr>Métodos Geométricos</vt:lpstr>
      <vt:lpstr>Métodos Geométricos</vt:lpstr>
      <vt:lpstr>Métodos Geométricos</vt:lpstr>
      <vt:lpstr>Métodos Geométricos</vt:lpstr>
      <vt:lpstr>Hoy en día</vt:lpstr>
      <vt:lpstr>Hoy en día</vt:lpstr>
      <vt:lpstr>Métodos Geométricos</vt:lpstr>
      <vt:lpstr>Métodos Geométricos</vt:lpstr>
      <vt:lpstr>Métodos Geométricos</vt:lpstr>
      <vt:lpstr>Métodos Geométricos</vt:lpstr>
      <vt:lpstr>Métodos Geométricos</vt:lpstr>
      <vt:lpstr>Métodos Geométricos</vt:lpstr>
      <vt:lpstr>Candelas Estándar</vt:lpstr>
      <vt:lpstr>Magnitudes</vt:lpstr>
      <vt:lpstr>Magnitudes</vt:lpstr>
      <vt:lpstr>Magnitudes</vt:lpstr>
      <vt:lpstr>Candelas Estándar</vt:lpstr>
      <vt:lpstr>Candelas Estándar</vt:lpstr>
      <vt:lpstr>Presentación de PowerPoint</vt:lpstr>
      <vt:lpstr>Presentación de PowerPoint</vt:lpstr>
      <vt:lpstr>Candelas Estándar</vt:lpstr>
      <vt:lpstr>Presentación de PowerPoint</vt:lpstr>
      <vt:lpstr>Presentación de PowerPoint</vt:lpstr>
      <vt:lpstr>Explosión de Supernova</vt:lpstr>
      <vt:lpstr>Remanente de Supernova</vt:lpstr>
      <vt:lpstr>Remanente de Supernova</vt:lpstr>
      <vt:lpstr>Estrategia observacional</vt:lpstr>
      <vt:lpstr>A la caza de Supernovas</vt:lpstr>
      <vt:lpstr>A la caza de Supernovas</vt:lpstr>
      <vt:lpstr>Observables </vt:lpstr>
      <vt:lpstr>Observables </vt:lpstr>
      <vt:lpstr>Observables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Diagrama de Hubble</vt:lpstr>
      <vt:lpstr>Diagrama de Hubble Moderno</vt:lpstr>
      <vt:lpstr>Diagrama de Hubble Moderno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Midiendo distancias en el Universo</dc:title>
  <cp:lastModifiedBy>Sandra Benitez</cp:lastModifiedBy>
  <cp:revision>6</cp:revision>
  <dcterms:modified xsi:type="dcterms:W3CDTF">2020-04-15T14:49:44Z</dcterms:modified>
</cp:coreProperties>
</file>