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89" r:id="rId3"/>
    <p:sldId id="290" r:id="rId4"/>
    <p:sldId id="292" r:id="rId5"/>
    <p:sldId id="294" r:id="rId6"/>
    <p:sldId id="295" r:id="rId7"/>
    <p:sldId id="296" r:id="rId8"/>
    <p:sldId id="297" r:id="rId9"/>
    <p:sldId id="298" r:id="rId10"/>
    <p:sldId id="299" r:id="rId11"/>
    <p:sldId id="300" r:id="rId12"/>
    <p:sldId id="301" r:id="rId13"/>
    <p:sldId id="302" r:id="rId14"/>
    <p:sldId id="303" r:id="rId15"/>
    <p:sldId id="307" r:id="rId16"/>
    <p:sldId id="308" r:id="rId17"/>
    <p:sldId id="309" r:id="rId18"/>
    <p:sldId id="311" r:id="rId19"/>
    <p:sldId id="310" r:id="rId20"/>
    <p:sldId id="312" r:id="rId21"/>
    <p:sldId id="313" r:id="rId2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24" autoAdjust="0"/>
  </p:normalViewPr>
  <p:slideViewPr>
    <p:cSldViewPr snapToGrid="0" snapToObjects="1">
      <p:cViewPr varScale="1">
        <p:scale>
          <a:sx n="63" d="100"/>
          <a:sy n="63" d="100"/>
        </p:scale>
        <p:origin x="-2208" y="-104"/>
      </p:cViewPr>
      <p:guideLst>
        <p:guide orient="horz" pos="24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1143000" y="685800"/>
            <a:ext cx="4572000" cy="3429000"/>
          </a:xfrm>
          <a:prstGeom prst="rect">
            <a:avLst/>
          </a:prstGeom>
        </p:spPr>
        <p:txBody>
          <a:bodyPr/>
          <a:lstStyle/>
          <a:p>
            <a:endParaRPr/>
          </a:p>
        </p:txBody>
      </p:sp>
      <p:sp>
        <p:nvSpPr>
          <p:cNvPr id="246" name="Shape 24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25870357"/>
      </p:ext>
    </p:extLst>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Fue una </a:t>
            </a:r>
            <a:r>
              <a:rPr b="1"/>
              <a:t>filósofa, matemática, astrónoma y maestra neoplatónica griega</a:t>
            </a:r>
            <a:r>
              <a:t>, natural de Egipto, que destacó en los campos de las matemáticas y la astronomía. Miembro y cabeza de la Escuela neoplatónica de Alejandría a comienzos del siglo V. </a:t>
            </a:r>
          </a:p>
          <a:p>
            <a:endParaRPr/>
          </a:p>
          <a:p>
            <a:pPr>
              <a:defRPr b="1"/>
            </a:pPr>
            <a:r>
              <a:t>Mejoró el diseño de los primitivos astrolabios —instrumentos para determinar las posiciones de las estrellas sobre la bóveda celeste— e inventó un densímetro</a:t>
            </a:r>
          </a:p>
          <a:p>
            <a:endParaRPr/>
          </a:p>
          <a:p>
            <a:r>
              <a:t>—</a:t>
            </a:r>
          </a:p>
          <a:p>
            <a:r>
              <a:t>Seguidora de Plotino, cultivó los estudios lógicos y las ciencias exactas, llevando una vida ascética. Educó a una selecta escuela de aristócratas cristianos y paganos que ocuparon altos cargos, entre los que sobresalen el obispo Sinesio de Cirene —que mantuvo una importante correspondencia con ella—, Hesiquio de Alejandría y Orestes, prefecto de Egipto en el momento de su muerte.</a:t>
            </a:r>
          </a:p>
          <a:p>
            <a:endParaRPr/>
          </a:p>
          <a:p>
            <a:r>
              <a:t>Hija y discípula del astrónomo Teón, Hipatia fue la primera mujer matemática de la que se tiene conocimiento razonablemente seguro y detallado. Escribió sobre geometría, álgebra y astronomía, mejoró el diseño de los primitivos astrolabios —instrumentos para determinar las posiciones de las estrellas sobre la bóveda celeste— e inventó un densímetro, por ello está considerada como una pionera en la historia de las mujeres en la ciencia.</a:t>
            </a:r>
          </a:p>
          <a:p>
            <a:endParaRPr/>
          </a:p>
          <a:p>
            <a:r>
              <a:t>Hipatia fue asesinada a los 45 o 60 años (dependiendo de cuál sea su fecha correcta de nacimiento), linchada por una turba de cristianos. La motivación de los asesinos y su vinculación o no con la autoridad eclesiástica ha sido objeto de muchos debates. El asesinato se produjo en el marco de la hostilidad cristiana contra el declinante paganismo y las luchas políticas entre las distintas facciones de la Iglesia, el patriarcado alejandrino y el poder imperial, representado en Egipto por el prefecto Orestes, exalumno de la filósofa. Sócrates Escolástico, el historiador más cercano a los hechos, afirma que la muerte de Hipatia fue causa de «no poco oprobio» para el patriarca Cirilo y la iglesia de Alejandría,​ y fuentes posteriores, tanto paganas como cristianas, le achacan directamente el crimen, por lo que muchos historiadores consideran probada o muy probable la implicación de Cirilo, si bien el debate al respecto sigue abierto. </a:t>
            </a:r>
          </a:p>
          <a:p>
            <a:endParaRPr/>
          </a:p>
          <a:p>
            <a:r>
              <a:t>OBRAS</a:t>
            </a:r>
          </a:p>
          <a:p>
            <a:r>
              <a:t>Comentario a la Aritmética en 14 libros de Diofanto de Alejandría.63​</a:t>
            </a:r>
          </a:p>
          <a:p>
            <a:r>
              <a:t>Canon astronómico.64​</a:t>
            </a:r>
          </a:p>
          <a:p>
            <a:r>
              <a:rPr b="1"/>
              <a:t>Comentario a las Secciones cónicas </a:t>
            </a:r>
            <a:r>
              <a:t>de Apolonio de Perga, su obra más importante.65​</a:t>
            </a:r>
          </a:p>
          <a:p>
            <a:r>
              <a:t>Tablas astronómicas: </a:t>
            </a:r>
            <a:r>
              <a:rPr b="1"/>
              <a:t>revisión de las del astrónomo Claudio Tolomeo</a:t>
            </a:r>
            <a:r>
              <a:t>, conocida por su inclusión en el Canon astronómico de Hesiquio.</a:t>
            </a:r>
          </a:p>
          <a:p>
            <a:r>
              <a:t>Edición del comentario de su padre a Los Elementos de Euclides.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pPr>
              <a:defRPr sz="2200"/>
            </a:pPr>
            <a:r>
              <a:t>Estudió en Radcliffe, porque Harvard no admitía mujeres. </a:t>
            </a:r>
          </a:p>
          <a:p>
            <a:pPr>
              <a:defRPr sz="2200"/>
            </a:pPr>
            <a:r>
              <a:t>Pickering firmaba los artículos. </a:t>
            </a:r>
          </a:p>
          <a:p>
            <a:pPr>
              <a:defRPr sz="2200"/>
            </a:pPr>
            <a:r>
              <a:t>1908 publicaba las coordenadas de 1777 estrellas variables junto con sus magnitudes. </a:t>
            </a:r>
          </a:p>
          <a:p>
            <a:pPr>
              <a:defRPr sz="2200"/>
            </a:pPr>
            <a:endParaRPr/>
          </a:p>
          <a:p>
            <a:pPr>
              <a:defRPr sz="2200"/>
            </a:pPr>
            <a:r>
              <a:t>Swan =Estudió en detalle las estrellas variable llamadas Cefeidas</a:t>
            </a:r>
          </a:p>
          <a:p>
            <a:pPr>
              <a:defRPr sz="2200"/>
            </a:pPr>
            <a:r>
              <a:t>Descubrió la correlación entre su periodo de pulsación y luminosidad intrínseca. Ley empírica, relativa, debía ser calibrada con medidas de la distancia a una Cefeida de forma independiente. Hertsprung obtuvo este dato y consiguió calcular la distancia a la Pequeña Nube de Magalles. Sus cálculos de hecho subestimaron esta distancia, pero aún asi conferían un tamaño al Universo mucho mayor de lo imaginado hasta el momento. </a:t>
            </a:r>
          </a:p>
          <a:p>
            <a:pPr>
              <a:defRPr sz="2200"/>
            </a:pPr>
            <a:endParaRPr/>
          </a:p>
          <a:p>
            <a:pPr>
              <a:defRPr sz="2200"/>
            </a:pPr>
            <a:r>
              <a:t>Pickering la relegó de esta tarea y la puso a hacer tareas más monótonas, refinar el sistema de clasificación de las estrellas en base a la magnitud. Era tan preciso que lo anotó el Comité Internacional de Magnitudes Fotográficas. </a:t>
            </a:r>
          </a:p>
          <a:p>
            <a:pPr>
              <a:defRPr sz="2200"/>
            </a:pPr>
            <a:endParaRPr/>
          </a:p>
          <a:p>
            <a:pPr>
              <a:defRPr sz="2200"/>
            </a:pPr>
            <a:r>
              <a:t>Clasificó más de 2400 variables. </a:t>
            </a:r>
          </a:p>
          <a:p>
            <a:pPr>
              <a:defRPr sz="2200"/>
            </a:pPr>
            <a:endParaRPr/>
          </a:p>
          <a:p>
            <a:pPr>
              <a:defRPr sz="2200"/>
            </a:pPr>
            <a:r>
              <a:t>Asistente con suelo raquítico. Hubble declaró que merecía le premio Nobel.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lvl1pPr>
              <a:defRPr sz="2200"/>
            </a:lvl1pPr>
          </a:lstStyle>
          <a:p>
            <a:r>
              <a:t>Primera mujer en convertirse en profesora asociada en Harvard (1956) y primera directora de departamento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p>
            <a:r>
              <a:t>1980 publicaba su artículo sobre las curvas de rotación de 21 galaxias espirales obtenidos a partir de datos espectroscópicos. Campaña observacional junto con su colega Kent Ford en Arizona. Propone un tipo de materia no luminosa para explicar ese comportamiento. </a:t>
            </a:r>
          </a:p>
          <a:p>
            <a:endParaRPr/>
          </a:p>
          <a:p>
            <a:r>
              <a:t>Se inspiró en la historia de Maria Mitchell en el siglo XIX y por ello estudió en el Vassar Collegue. </a:t>
            </a:r>
          </a:p>
          <a:p>
            <a:endParaRPr/>
          </a:p>
          <a:p>
            <a:r>
              <a:t>1964 primera mujer en ser autorizada a observar en Monte Palomar.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p>
            <a:r>
              <a:t>In 1967, the young Jocelyn Bell, was working as a research assistant at Cambridge University, where she had helped to build a large radio telescope. While she was spending endless hours analysing reams of paper chart recordings, she noticed what she referred to as “scruff” in the recordings. </a:t>
            </a:r>
          </a:p>
          <a:p>
            <a:r>
              <a:t>This scruff was a pulsating radio source which reappeared exactly one Earth rotation (one sidereal day)  later everyday day. This was the unmistakable sign of a celestial object.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pPr>
              <a:defRPr sz="2200"/>
            </a:pPr>
            <a:r>
              <a:t>Estudió en CALTECH y observó en Observatorio Palomar, usando telescopios de campo de vision ancho combinado con estereoscopios, para encontrar cometas y asteroides. </a:t>
            </a:r>
          </a:p>
          <a:p>
            <a:pPr>
              <a:defRPr sz="2200"/>
            </a:pPr>
            <a:endParaRPr/>
          </a:p>
          <a:p>
            <a:pPr>
              <a:defRPr sz="2200"/>
            </a:pPr>
            <a:r>
              <a:t>Astronomy professor at Northen Arizona University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pPr>
              <a:defRPr sz="1700"/>
            </a:pPr>
            <a:r>
              <a:t>-Dr. Shahla Solh-ju: First Co-Director of Pahlavi University's Abu Reihan Observatory, one of Iran's very first female professional astronomers. Image is from late 1960s Iranian newspaper clips no longer in print. </a:t>
            </a:r>
          </a:p>
          <a:p>
            <a:pPr>
              <a:defRPr sz="1700"/>
            </a:pPr>
            <a:r>
              <a:t>-Wolff: She is the first woman in the United States to head a major observatory. Director of the Kitt Peak National Observatory (KPNO). From 1992 to 1994, Wolff served as the first Director of the Gemini Project</a:t>
            </a:r>
          </a:p>
          <a:p>
            <a:pPr>
              <a:defRPr sz="1700"/>
            </a:pPr>
            <a:r>
              <a:t>-Tinsley:in 1978, she became the first female professor of astronomy at Yale University. Pioneering theoretical studies of how populations of stars age and affect the observable qualities of galaxies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r>
              <a:rPr dirty="0"/>
              <a:t>Ferrín, con 10 año ya estudiaba el bachillerato, con 16 empieza Química en la Universidad de Santiago de Compostela y con 20 años ya ejercía de profesora ayudante en la Facultad de ciencias. Estudió otras dos carreras: farmacia y ciencias exactas. </a:t>
            </a:r>
          </a:p>
          <a:p>
            <a:endParaRPr dirty="0"/>
          </a:p>
          <a:p>
            <a:r>
              <a:rPr dirty="0"/>
              <a:t>1937 expediente de depuración contra ella. </a:t>
            </a:r>
          </a:p>
          <a:p>
            <a:endParaRPr dirty="0"/>
          </a:p>
          <a:p>
            <a:r>
              <a:rPr dirty="0"/>
              <a:t>1950 Beca del investigación del CSIC y se convierte en la primera doctora en Astronomía en España en 1963. Catedrática de Matemáticas en la UCM. </a:t>
            </a:r>
          </a:p>
          <a:p>
            <a:r>
              <a:rPr dirty="0"/>
              <a:t>Paso de estrellas por dos verticales, ocultaciones lunares y estrellas dobles. </a:t>
            </a:r>
          </a:p>
          <a:p>
            <a:endParaRPr dirty="0"/>
          </a:p>
          <a:p>
            <a:r>
              <a:rPr b="1" dirty="0"/>
              <a:t>Catalá</a:t>
            </a:r>
            <a:r>
              <a:rPr dirty="0"/>
              <a:t>: Trabajo en el cálculo y corrección de órbitas cometarias. 1971 defendió su tesis doctoral en la dinámica de los sistemas estelares con simetría cilíndrica y en </a:t>
            </a:r>
            <a:r>
              <a:rPr b="1" dirty="0"/>
              <a:t>1975</a:t>
            </a:r>
            <a:r>
              <a:rPr dirty="0"/>
              <a:t> de </a:t>
            </a:r>
            <a:r>
              <a:rPr b="1" dirty="0"/>
              <a:t>convirtió en la primera mujer en conseguir una plaza de astrónoma española en una universidad</a:t>
            </a:r>
            <a:r>
              <a:rPr dirty="0"/>
              <a:t>. </a:t>
            </a:r>
          </a:p>
          <a:p>
            <a:r>
              <a:rPr dirty="0"/>
              <a:t>Colaboró en proyectos de la ESA en las medidas de apoyo del satélite Hipparcos y en la colaboración internacional que descubrió la radiación de Van Hallen (tambien estudio las manchas solares y protuberancias durante más de 30 años). Postodoctorados en el Instituto Poincaré trabajando en la nube de Oort. Historia de la Ciencia.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noRot="1" noChangeAspect="1"/>
          </p:cNvSpPr>
          <p:nvPr>
            <p:ph type="sldImg"/>
          </p:nvPr>
        </p:nvSpPr>
        <p:spPr>
          <a:prstGeom prst="rect">
            <a:avLst/>
          </a:prstGeom>
        </p:spPr>
        <p:txBody>
          <a:bodyPr/>
          <a:lstStyle/>
          <a:p>
            <a:endParaRPr/>
          </a:p>
        </p:txBody>
      </p:sp>
      <p:sp>
        <p:nvSpPr>
          <p:cNvPr id="525" name="Shape 525"/>
          <p:cNvSpPr>
            <a:spLocks noGrp="1"/>
          </p:cNvSpPr>
          <p:nvPr>
            <p:ph type="body" sz="quarter" idx="1"/>
          </p:nvPr>
        </p:nvSpPr>
        <p:spPr>
          <a:prstGeom prst="rect">
            <a:avLst/>
          </a:prstGeom>
        </p:spPr>
        <p:txBody>
          <a:bodyPr/>
          <a:lstStyle/>
          <a:p>
            <a:pPr>
              <a:defRPr sz="1800"/>
            </a:pPr>
            <a:r>
              <a:t>Brahe: Autodidacta en astronomía, usaba los libros de su hermano. Together they collected data over several decades and produced the most accurate measurements of the positions of the planets at that time. Observations lead to the discovery of the Tycho Supernova.</a:t>
            </a:r>
          </a:p>
          <a:p>
            <a:pPr>
              <a:defRPr sz="1800"/>
            </a:pPr>
            <a:r>
              <a:t>En su correspondencia deja ver que Sofia jugo un papel importante. Visitó 13 veces el observatorio y realizaron observaciones conjuntas durante décadas.</a:t>
            </a:r>
          </a:p>
          <a:p>
            <a:pPr>
              <a:defRPr sz="1800"/>
            </a:pPr>
            <a:endParaRPr/>
          </a:p>
          <a:p>
            <a:pPr>
              <a:defRPr sz="1800"/>
            </a:pPr>
            <a:r>
              <a:t>Trabajó como ayudante de su hermano realizando observaciones astronómicas para su catálogo de estrellas y la obra De Nova stella.  </a:t>
            </a:r>
          </a:p>
          <a:p>
            <a:pPr>
              <a:defRPr sz="1800"/>
            </a:pPr>
            <a:endParaRPr/>
          </a:p>
          <a:p>
            <a:pPr>
              <a:defRPr sz="1800"/>
            </a:pPr>
            <a:r>
              <a:t>Cunitz: Escribió el libro Urania Propitia de tablas y efemérides astronómicas, simplificando las tablas Rudolfinas de Kepler. Además, obtuvo una solución más simple para la 3 ley de Kepler de las áreas, para determinar la posición de un planeta en su órbita elíptica. </a:t>
            </a:r>
          </a:p>
          <a:p>
            <a:pPr>
              <a:defRPr sz="1800"/>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pPr>
              <a:defRPr sz="1800"/>
            </a:pPr>
            <a:r>
              <a:t>Hevelius: Fascinación por la astronomía desde niña. Su marido de 52 años Johannes Hevelius ya era un astrónomo reputado. Desde su matrimonio, empezó a ayudarle con las observaciones astronómicas. Juntos elaboraron un catálogo estelar con las posiciones de 1564 estrellas por constelaciones, 600 nuevas que no estaban en las tablas de los Brahe. Este catálogo salió publicado después de la muerte de Johannes, con su nombre. </a:t>
            </a:r>
          </a:p>
          <a:p>
            <a:pPr>
              <a:defRPr sz="1800"/>
            </a:pPr>
            <a:endParaRPr/>
          </a:p>
          <a:p>
            <a:pPr>
              <a:defRPr sz="1800"/>
            </a:pPr>
            <a:r>
              <a:t>Maria Winckelmann Kirch - Trabajó durante décadas junto con su marido, realizando las observaciones para la elaboración de calendarios. Primera mujer en descubrir un cometa. Intentó obtener el puesto de su marido de astrónomo de la Real Academia de Ciencia, se lo dieron a un chico sin experiencia. LEIBNIZ apoyó su candidatura pero no lo consiguió para no sentar precedente.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pPr>
              <a:defRPr sz="1700"/>
            </a:pPr>
            <a:r>
              <a:t>Shenyi: early-Qing dynasty China</a:t>
            </a:r>
          </a:p>
          <a:p>
            <a:pPr>
              <a:defRPr sz="1700"/>
            </a:pPr>
            <a:r>
              <a:t>At 16, she began learning advanced mathematics and astronomy by herself, studying several traditional Chinese texts along with European classics such as Euclid’s Elements. Beyond academics, she also mastered archery, and martial arts.</a:t>
            </a:r>
          </a:p>
          <a:p>
            <a:pPr>
              <a:defRPr sz="1700"/>
            </a:pPr>
            <a:endParaRPr/>
          </a:p>
          <a:p>
            <a:pPr>
              <a:defRPr sz="1700"/>
            </a:pPr>
            <a:r>
              <a:t>She was a prolific writer with at least 12 books to her name. Most of her works are expositions and explanations of mathematical theorems such as the Pythagorean Theorem and trigonometry, though she also published a collection of original poetry and original articles on her astronomy research. This included works explaining the movements of equinoxes as well as a paper analyzing the movement of the Moon and describing solar and lunar eclipses. She also made the case for the adoption of the Western, solar calendar in Qing China, to replace the ancient lunar calendar.</a:t>
            </a:r>
          </a:p>
          <a:p>
            <a:pPr>
              <a:defRPr sz="1700"/>
            </a:pPr>
            <a:endParaRPr/>
          </a:p>
          <a:p>
            <a:pPr>
              <a:defRPr sz="1700"/>
            </a:pPr>
            <a:r>
              <a:t>A largely self-taught scientist, Wang Zhenyi worked to ensure that mathematical knowledge was easily understood by students and other readers. For instance, she rewrote an older, specialist mathematical treatise, Principles of Calculation by Mei Wending, in easier-to-grasp language. She wrote another book, The Simple Principles of Calculation, where she developed easier multiplication and division methods for beginners. Several biographies also note that she tutored male students, something unheard of for a woman at the time.</a:t>
            </a:r>
          </a:p>
          <a:p>
            <a:pPr>
              <a:defRPr sz="1700"/>
            </a:pPr>
            <a:endParaRPr/>
          </a:p>
          <a:p>
            <a:pPr>
              <a:defRPr sz="1700"/>
            </a:pPr>
            <a:r>
              <a:t>She seems to have been driven to demonstrate and expound upon astronomical phenomena. In one famous exhibit she used a spherical lamp to represent the sun, a mirror to represent the moon and a round table for the Earth. Using this set-up she could accurately simulate the lunar eclipse, a phenomenon then thought to have been caused by the gods.</a:t>
            </a:r>
          </a:p>
          <a:p>
            <a:pPr>
              <a:defRPr sz="1700"/>
            </a:pPr>
            <a:endParaRPr/>
          </a:p>
          <a:p>
            <a:pPr>
              <a:defRPr sz="1700"/>
            </a:pPr>
            <a:r>
              <a:t>An educated woman living in a time of wide-spread sexism, in a feudal monarchy, she expressed her progressive ideas through poetry. Her style is unusually direct, often poignantly depicting scenes of wealth and gender inequality in her society. This included exposing the misogynist views of contemporary male academics.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noRot="1" noChangeAspect="1"/>
          </p:cNvSpPr>
          <p:nvPr>
            <p:ph type="sldImg"/>
          </p:nvPr>
        </p:nvSpPr>
        <p:spPr>
          <a:prstGeom prst="rect">
            <a:avLst/>
          </a:prstGeom>
        </p:spPr>
        <p:txBody>
          <a:bodyPr/>
          <a:lstStyle/>
          <a:p>
            <a:endParaRPr/>
          </a:p>
        </p:txBody>
      </p:sp>
      <p:sp>
        <p:nvSpPr>
          <p:cNvPr id="557" name="Shape 557"/>
          <p:cNvSpPr>
            <a:spLocks noGrp="1"/>
          </p:cNvSpPr>
          <p:nvPr>
            <p:ph type="body" sz="quarter" idx="1"/>
          </p:nvPr>
        </p:nvSpPr>
        <p:spPr>
          <a:prstGeom prst="rect">
            <a:avLst/>
          </a:prstGeom>
        </p:spPr>
        <p:txBody>
          <a:bodyPr/>
          <a:lstStyle/>
          <a:p>
            <a:pPr>
              <a:defRPr sz="1700"/>
            </a:pPr>
            <a:r>
              <a:t>Herschel: She was the first woman to be awarded a Gold Medal of the Royal Astronomical Society (1828), and to be named an Honorary Member of the Royal Astronomical Society (1835). </a:t>
            </a:r>
          </a:p>
          <a:p>
            <a:pPr>
              <a:defRPr sz="1700"/>
            </a:pPr>
            <a:r>
              <a:t>The </a:t>
            </a:r>
            <a:r>
              <a:rPr b="1"/>
              <a:t>King of Prussia</a:t>
            </a:r>
            <a:r>
              <a:t> presented her with a Gold Medal for Science on the occasion of her 96th birthday (1846)</a:t>
            </a:r>
          </a:p>
          <a:p>
            <a:pPr>
              <a:defRPr sz="1700" b="1"/>
            </a:pPr>
            <a:r>
              <a:t>Discoverer of comets (8), nebulae (M110), binary stars (+2000) con su hermano, with her own telescope. Ellas misma ayudaba a su hermano a pulir las lentes para los telescopios. </a:t>
            </a:r>
          </a:p>
          <a:p>
            <a:pPr>
              <a:defRPr sz="1700" b="1"/>
            </a:pPr>
            <a:r>
              <a:t>Created her own catalogue organized by north polar distance (publicado en nombre de William). Catalogue of Nebulae and Clusters of Stars, second catalog durante 20 meses de arduo trabajo 1798.</a:t>
            </a:r>
          </a:p>
          <a:p>
            <a:pPr>
              <a:defRPr sz="1700"/>
            </a:pPr>
            <a:r>
              <a:t>In 1787, she was granted an annual salary of £50 (equivalent to £6,200 in 2019[23]) by George III for her work as William's assistant. Caroline's appointment made her the first woman in England honored with an official government position, and the </a:t>
            </a:r>
            <a:r>
              <a:rPr b="1"/>
              <a:t>first woman to be paid for her work in astronomy.</a:t>
            </a:r>
          </a:p>
          <a:p>
            <a:pPr>
              <a:defRPr sz="1700"/>
            </a:pPr>
            <a:r>
              <a:t>Caroline made many discoveries independently of William and continued to work solo on many of the astronomical projects which contributed to her rise to fame.</a:t>
            </a:r>
          </a:p>
          <a:p>
            <a:pPr>
              <a:defRPr sz="1700"/>
            </a:pPr>
            <a:endParaRPr/>
          </a:p>
          <a:p>
            <a:pPr>
              <a:defRPr sz="1700"/>
            </a:pPr>
            <a:r>
              <a:t>Herschel, Caroline (1798). Catalogue of Stars, Taken from Mr. Flamsteed's Observations Contained in the Second Volume of the Historia Coelestis, and Not Inserted in the British Catalogue. Royal Society.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r>
              <a:t>Primera astrónoma profesional Norte Americana, primera profesora de Universidad en el Vassar College por más de 20 años. Observaciones regulares del Sol usando ya la fotografía (primeras). Que también usaba para producir placas fotográficas de la luna y los planetas, nebulosas y sistemas dobles. </a:t>
            </a:r>
          </a:p>
          <a:p>
            <a:endParaRPr/>
          </a:p>
          <a:p>
            <a:r>
              <a:t>Comenzó trabajando con su padre en un pequeño observatorio y para el servicio costero norte americano, calculando tablas de navegación astronómica y geográficas. También buscaba nebulosas y estrellas dobles. Cometas. Trazar el movimiento de Venus y otros planetas. </a:t>
            </a:r>
          </a:p>
          <a:p>
            <a:endParaRPr/>
          </a:p>
          <a:p>
            <a:r>
              <a:t>1857 - Viajó a Europa y visitó algunos de los grande observatorios, el de los Herschel incluido. También conoció a Alexander von Humboldt. Ganó una medalla de oro por el cometa descubierto. </a:t>
            </a:r>
          </a:p>
          <a:p>
            <a:endParaRPr/>
          </a:p>
          <a:p>
            <a:r>
              <a:t>Peleó por ganar por mismo que sus colegas masculinos en Vassar. </a:t>
            </a:r>
          </a:p>
          <a:p>
            <a:r>
              <a:t>Se unión a las sufragistas y ayudó a fundar la Asociación para el Avance de la Mujer.</a:t>
            </a:r>
          </a:p>
          <a:p>
            <a:r>
              <a:t>Primera mujer elegida para la Academia Americana de Artes y Ciencias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pPr>
              <a:defRPr sz="2200"/>
            </a:pPr>
            <a:r>
              <a:t>Williamina = nebulosa cabeza de caballo</a:t>
            </a:r>
          </a:p>
          <a:p>
            <a:pPr>
              <a:defRPr sz="2200"/>
            </a:pPr>
            <a:r>
              <a:t>Annie Jump Cannon= clasificó más estrellas que ningun otro ser humano nunca en la historia = 350.000 estrellas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pPr>
              <a:defRPr sz="2200"/>
            </a:pPr>
            <a:r>
              <a:t>Williamina = nebulosa cabeza de caballo</a:t>
            </a:r>
          </a:p>
          <a:p>
            <a:pPr>
              <a:defRPr sz="2200"/>
            </a:pPr>
            <a:r>
              <a:t>Principal autora del catálogo de Henry Draper con más de 10.000 estrellas (posiciones, magnitudes, coordenadas…), a través de las placas fotográficas. </a:t>
            </a:r>
          </a:p>
          <a:p>
            <a:pPr>
              <a:defRPr sz="2200"/>
            </a:pPr>
            <a:endParaRPr/>
          </a:p>
          <a:p>
            <a:pPr>
              <a:defRPr sz="2200"/>
            </a:pPr>
            <a:r>
              <a:t>Fue nombrada Comisaría Fotográfica Astronómica de Harvard (primera mujer). </a:t>
            </a:r>
          </a:p>
          <a:p>
            <a:pPr>
              <a:defRPr sz="2200"/>
            </a:pPr>
            <a:endParaRPr/>
          </a:p>
          <a:p>
            <a:pPr>
              <a:defRPr sz="2200"/>
            </a:pPr>
            <a:r>
              <a:t>10 novas, 59 nebulosas, y más de 300 estrellas variables.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a:defRPr sz="2200"/>
            </a:pPr>
            <a:r>
              <a:t>Annie Jump Cannon= clasificó más estrellas que ningun otro ser humano nunca en la historia = 350.000 estrellas</a:t>
            </a:r>
          </a:p>
          <a:p>
            <a:pPr>
              <a:defRPr sz="2200"/>
            </a:pPr>
            <a:r>
              <a:t>Inventó el sistema de clasificación de la estrellas que se usa hasta hoy día.</a:t>
            </a:r>
          </a:p>
          <a:p>
            <a:pPr>
              <a:defRPr sz="2200"/>
            </a:pPr>
            <a:r>
              <a:t>Primera mujer en recibir un doctorado honorífico por una universidad Europea: Gronigen.</a:t>
            </a:r>
          </a:p>
          <a:p>
            <a:pPr>
              <a:defRPr sz="2200"/>
            </a:pPr>
            <a:r>
              <a:t>She discovered 300 variable stars, five novas, and one spectroscopic binary, creating a bibliography that included about 200,000 references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990600" y="1282700"/>
            <a:ext cx="8178800" cy="25781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reflejo vertical)">
    <p:spTree>
      <p:nvGrpSpPr>
        <p:cNvPr id="1" name=""/>
        <p:cNvGrpSpPr/>
        <p:nvPr/>
      </p:nvGrpSpPr>
      <p:grpSpPr>
        <a:xfrm>
          <a:off x="0" y="0"/>
          <a:ext cx="0" cy="0"/>
          <a:chOff x="0" y="0"/>
          <a:chExt cx="0" cy="0"/>
        </a:xfrm>
      </p:grpSpPr>
      <p:sp>
        <p:nvSpPr>
          <p:cNvPr id="97" name="Imagen"/>
          <p:cNvSpPr>
            <a:spLocks noGrp="1"/>
          </p:cNvSpPr>
          <p:nvPr>
            <p:ph type="pic" sz="half" idx="13"/>
          </p:nvPr>
        </p:nvSpPr>
        <p:spPr>
          <a:xfrm>
            <a:off x="5473700" y="914400"/>
            <a:ext cx="3467100" cy="5197527"/>
          </a:xfrm>
          <a:prstGeom prst="rect">
            <a:avLst/>
          </a:prstGeom>
          <a:effectLst>
            <a:reflection stA="50000" endPos="40000" dir="5400000" sy="-100000" algn="bl" rotWithShape="0"/>
          </a:effectLst>
        </p:spPr>
        <p:txBody>
          <a:bodyPr lIns="91439" tIns="45719" rIns="91439" bIns="45719" anchor="t"/>
          <a:lstStyle/>
          <a:p>
            <a:endParaRPr/>
          </a:p>
        </p:txBody>
      </p:sp>
      <p:sp>
        <p:nvSpPr>
          <p:cNvPr id="98" name="Texto del título"/>
          <p:cNvSpPr txBox="1">
            <a:spLocks noGrp="1"/>
          </p:cNvSpPr>
          <p:nvPr>
            <p:ph type="title"/>
          </p:nvPr>
        </p:nvSpPr>
        <p:spPr>
          <a:xfrm>
            <a:off x="495300" y="1193800"/>
            <a:ext cx="4584700" cy="2578100"/>
          </a:xfrm>
          <a:prstGeom prst="rect">
            <a:avLst/>
          </a:prstGeom>
        </p:spPr>
        <p:txBody>
          <a:bodyPr anchor="b"/>
          <a:lstStyle>
            <a:lvl1pPr>
              <a:defRPr sz="5400"/>
            </a:lvl1pPr>
          </a:lstStyle>
          <a:p>
            <a:r>
              <a:t>Texto del título</a:t>
            </a:r>
          </a:p>
        </p:txBody>
      </p:sp>
      <p:sp>
        <p:nvSpPr>
          <p:cNvPr id="99" name="Nivel de texto 1…"/>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Nivel de texto 1</a:t>
            </a:r>
          </a:p>
          <a:p>
            <a:pPr lvl="1"/>
            <a:r>
              <a:t>Nivel de texto 2</a:t>
            </a:r>
          </a:p>
          <a:p>
            <a:pPr lvl="2"/>
            <a:r>
              <a:t>Nivel de texto 3</a:t>
            </a:r>
          </a:p>
          <a:p>
            <a:pPr lvl="3"/>
            <a:r>
              <a:t>Nivel de texto 4</a:t>
            </a:r>
          </a:p>
          <a:p>
            <a:pPr lvl="4"/>
            <a:r>
              <a:t>Nivel de texto 5</a:t>
            </a:r>
          </a:p>
        </p:txBody>
      </p:sp>
      <p:sp>
        <p:nvSpPr>
          <p:cNvPr id="10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107" name="Imagen"/>
          <p:cNvSpPr>
            <a:spLocks noGrp="1"/>
          </p:cNvSpPr>
          <p:nvPr>
            <p:ph type="pic" sz="half" idx="13"/>
          </p:nvPr>
        </p:nvSpPr>
        <p:spPr>
          <a:xfrm>
            <a:off x="5537200" y="1879600"/>
            <a:ext cx="3352801" cy="5026180"/>
          </a:xfrm>
          <a:prstGeom prst="rect">
            <a:avLst/>
          </a:prstGeom>
        </p:spPr>
        <p:txBody>
          <a:bodyPr lIns="91439" tIns="45719" rIns="91439" bIns="45719" anchor="t"/>
          <a:lstStyle/>
          <a:p>
            <a:endParaRPr/>
          </a:p>
        </p:txBody>
      </p:sp>
      <p:sp>
        <p:nvSpPr>
          <p:cNvPr id="108" name="Texto del título"/>
          <p:cNvSpPr txBox="1">
            <a:spLocks noGrp="1"/>
          </p:cNvSpPr>
          <p:nvPr>
            <p:ph type="title"/>
          </p:nvPr>
        </p:nvSpPr>
        <p:spPr>
          <a:prstGeom prst="rect">
            <a:avLst/>
          </a:prstGeom>
        </p:spPr>
        <p:txBody>
          <a:bodyPr/>
          <a:lstStyle/>
          <a:p>
            <a:r>
              <a:t>Texto del título</a:t>
            </a:r>
          </a:p>
        </p:txBody>
      </p:sp>
      <p:sp>
        <p:nvSpPr>
          <p:cNvPr id="109" name="Nivel de texto 1…"/>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Nivel de texto 1</a:t>
            </a:r>
          </a:p>
          <a:p>
            <a:pPr lvl="1"/>
            <a:r>
              <a:t>Nivel de texto 2</a:t>
            </a:r>
          </a:p>
          <a:p>
            <a:pPr lvl="2"/>
            <a:r>
              <a:t>Nivel de texto 3</a:t>
            </a:r>
          </a:p>
          <a:p>
            <a:pPr lvl="3"/>
            <a:r>
              <a:t>Nivel de texto 4</a:t>
            </a:r>
          </a:p>
          <a:p>
            <a:pPr lvl="4"/>
            <a:r>
              <a:t>Nivel de texto 5</a:t>
            </a:r>
          </a:p>
        </p:txBody>
      </p:sp>
      <p:sp>
        <p:nvSpPr>
          <p:cNvPr id="11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viñetas (izquierda)">
    <p:spTree>
      <p:nvGrpSpPr>
        <p:cNvPr id="1" name=""/>
        <p:cNvGrpSpPr/>
        <p:nvPr/>
      </p:nvGrpSpPr>
      <p:grpSpPr>
        <a:xfrm>
          <a:off x="0" y="0"/>
          <a:ext cx="0" cy="0"/>
          <a:chOff x="0" y="0"/>
          <a:chExt cx="0" cy="0"/>
        </a:xfrm>
      </p:grpSpPr>
      <p:sp>
        <p:nvSpPr>
          <p:cNvPr id="117" name="Texto del título"/>
          <p:cNvSpPr txBox="1">
            <a:spLocks noGrp="1"/>
          </p:cNvSpPr>
          <p:nvPr>
            <p:ph type="title"/>
          </p:nvPr>
        </p:nvSpPr>
        <p:spPr>
          <a:prstGeom prst="rect">
            <a:avLst/>
          </a:prstGeom>
        </p:spPr>
        <p:txBody>
          <a:bodyPr/>
          <a:lstStyle/>
          <a:p>
            <a:r>
              <a:t>Texto del título</a:t>
            </a:r>
          </a:p>
        </p:txBody>
      </p:sp>
      <p:sp>
        <p:nvSpPr>
          <p:cNvPr id="118" name="Nivel de texto 1…"/>
          <p:cNvSpPr txBox="1">
            <a:spLocks noGrp="1"/>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Nivel de texto 1</a:t>
            </a:r>
          </a:p>
          <a:p>
            <a:pPr lvl="1"/>
            <a:r>
              <a:t>Nivel de texto 2</a:t>
            </a:r>
          </a:p>
          <a:p>
            <a:pPr lvl="2"/>
            <a:r>
              <a:t>Nivel de texto 3</a:t>
            </a:r>
          </a:p>
          <a:p>
            <a:pPr lvl="3"/>
            <a:r>
              <a:t>Nivel de texto 4</a:t>
            </a:r>
          </a:p>
          <a:p>
            <a:pPr lvl="4"/>
            <a:r>
              <a:t>Nivel de texto 5</a:t>
            </a:r>
          </a:p>
        </p:txBody>
      </p:sp>
      <p:sp>
        <p:nvSpPr>
          <p:cNvPr id="119"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y viñetas (derecha)">
    <p:spTree>
      <p:nvGrpSpPr>
        <p:cNvPr id="1" name=""/>
        <p:cNvGrpSpPr/>
        <p:nvPr/>
      </p:nvGrpSpPr>
      <p:grpSpPr>
        <a:xfrm>
          <a:off x="0" y="0"/>
          <a:ext cx="0" cy="0"/>
          <a:chOff x="0" y="0"/>
          <a:chExt cx="0" cy="0"/>
        </a:xfrm>
      </p:grpSpPr>
      <p:sp>
        <p:nvSpPr>
          <p:cNvPr id="126" name="Texto del título"/>
          <p:cNvSpPr txBox="1">
            <a:spLocks noGrp="1"/>
          </p:cNvSpPr>
          <p:nvPr>
            <p:ph type="title"/>
          </p:nvPr>
        </p:nvSpPr>
        <p:spPr>
          <a:prstGeom prst="rect">
            <a:avLst/>
          </a:prstGeom>
        </p:spPr>
        <p:txBody>
          <a:bodyPr/>
          <a:lstStyle/>
          <a:p>
            <a:r>
              <a:t>Texto del título</a:t>
            </a:r>
          </a:p>
        </p:txBody>
      </p:sp>
      <p:sp>
        <p:nvSpPr>
          <p:cNvPr id="127" name="Nivel de texto 1…"/>
          <p:cNvSpPr txBox="1">
            <a:spLocks noGrp="1"/>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Nivel de texto 1</a:t>
            </a:r>
          </a:p>
          <a:p>
            <a:pPr lvl="1"/>
            <a:r>
              <a:t>Nivel de texto 2</a:t>
            </a:r>
          </a:p>
          <a:p>
            <a:pPr lvl="2"/>
            <a:r>
              <a:t>Nivel de texto 3</a:t>
            </a:r>
          </a:p>
          <a:p>
            <a:pPr lvl="3"/>
            <a:r>
              <a:t>Nivel de texto 4</a:t>
            </a:r>
          </a:p>
          <a:p>
            <a:pPr lvl="4"/>
            <a:r>
              <a:t>Nivel de texto 5</a:t>
            </a:r>
          </a:p>
        </p:txBody>
      </p:sp>
      <p:sp>
        <p:nvSpPr>
          <p:cNvPr id="128"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ítulo y viñetas copia 2">
    <p:spTree>
      <p:nvGrpSpPr>
        <p:cNvPr id="1" name=""/>
        <p:cNvGrpSpPr/>
        <p:nvPr/>
      </p:nvGrpSpPr>
      <p:grpSpPr>
        <a:xfrm>
          <a:off x="0" y="0"/>
          <a:ext cx="0" cy="0"/>
          <a:chOff x="0" y="0"/>
          <a:chExt cx="0" cy="0"/>
        </a:xfrm>
      </p:grpSpPr>
      <p:sp>
        <p:nvSpPr>
          <p:cNvPr id="171" name="Texto del título"/>
          <p:cNvSpPr txBox="1">
            <a:spLocks noGrp="1"/>
          </p:cNvSpPr>
          <p:nvPr>
            <p:ph type="title"/>
          </p:nvPr>
        </p:nvSpPr>
        <p:spPr>
          <a:prstGeom prst="rect">
            <a:avLst/>
          </a:prstGeom>
        </p:spPr>
        <p:txBody>
          <a:bodyPr lIns="50800" tIns="50800" rIns="50800" bIns="50800"/>
          <a:lstStyle/>
          <a:p>
            <a:r>
              <a:t>Texto del título</a:t>
            </a:r>
          </a:p>
        </p:txBody>
      </p:sp>
      <p:sp>
        <p:nvSpPr>
          <p:cNvPr id="172" name="Nivel de texto 1…"/>
          <p:cNvSpPr txBox="1">
            <a:spLocks noGrp="1"/>
          </p:cNvSpPr>
          <p:nvPr>
            <p:ph type="body" idx="1"/>
          </p:nvPr>
        </p:nvSpPr>
        <p:spPr>
          <a:xfrm>
            <a:off x="990600" y="2159000"/>
            <a:ext cx="8178800" cy="4470400"/>
          </a:xfrm>
          <a:prstGeom prst="rect">
            <a:avLst/>
          </a:prstGeom>
        </p:spPr>
        <p:txBody>
          <a:bodyPr lIns="50800" tIns="50800" rIns="50800" bIns="50800"/>
          <a:lstStyle>
            <a:lvl1pPr marL="889000" indent="-571500">
              <a:spcBef>
                <a:spcPts val="1900"/>
              </a:spcBef>
            </a:lvl1pPr>
            <a:lvl2pPr marL="1333500" indent="-571500">
              <a:spcBef>
                <a:spcPts val="1900"/>
              </a:spcBef>
            </a:lvl2pPr>
            <a:lvl3pPr marL="1778000" indent="-571500">
              <a:spcBef>
                <a:spcPts val="1900"/>
              </a:spcBef>
            </a:lvl3pPr>
            <a:lvl4pPr marL="2222500" indent="-571500">
              <a:spcBef>
                <a:spcPts val="1900"/>
              </a:spcBef>
            </a:lvl4pPr>
            <a:lvl5pPr marL="2667000" indent="-571500">
              <a:spcBef>
                <a:spcPts val="1900"/>
              </a:spcBef>
            </a:lvl5pPr>
          </a:lstStyle>
          <a:p>
            <a:r>
              <a:t>Nivel de texto 1</a:t>
            </a:r>
          </a:p>
          <a:p>
            <a:pPr lvl="1"/>
            <a:r>
              <a:t>Nivel de texto 2</a:t>
            </a:r>
          </a:p>
          <a:p>
            <a:pPr lvl="2"/>
            <a:r>
              <a:t>Nivel de texto 3</a:t>
            </a:r>
          </a:p>
          <a:p>
            <a:pPr lvl="3"/>
            <a:r>
              <a:t>Nivel de texto 4</a:t>
            </a:r>
          </a:p>
          <a:p>
            <a:pPr lvl="4"/>
            <a:r>
              <a:t>Nivel de texto 5</a:t>
            </a:r>
          </a:p>
        </p:txBody>
      </p:sp>
      <p:sp>
        <p:nvSpPr>
          <p:cNvPr id="173" name="Número de diapositiva"/>
          <p:cNvSpPr txBox="1">
            <a:spLocks noGrp="1"/>
          </p:cNvSpPr>
          <p:nvPr>
            <p:ph type="sldNum" sz="quarter" idx="2"/>
          </p:nvPr>
        </p:nvSpPr>
        <p:spPr>
          <a:xfrm>
            <a:off x="4927600" y="7226300"/>
            <a:ext cx="292100" cy="304800"/>
          </a:xfrm>
          <a:prstGeom prst="rect">
            <a:avLst/>
          </a:prstGeom>
        </p:spPr>
        <p:txBody>
          <a:bodyPr lIns="50800" tIns="50800" rIns="50800" bIns="50800"/>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ítulo y viñetas copia 3">
    <p:spTree>
      <p:nvGrpSpPr>
        <p:cNvPr id="1" name=""/>
        <p:cNvGrpSpPr/>
        <p:nvPr/>
      </p:nvGrpSpPr>
      <p:grpSpPr>
        <a:xfrm>
          <a:off x="0" y="0"/>
          <a:ext cx="0" cy="0"/>
          <a:chOff x="0" y="0"/>
          <a:chExt cx="0" cy="0"/>
        </a:xfrm>
      </p:grpSpPr>
      <p:sp>
        <p:nvSpPr>
          <p:cNvPr id="180" name="Texto del título"/>
          <p:cNvSpPr txBox="1">
            <a:spLocks noGrp="1"/>
          </p:cNvSpPr>
          <p:nvPr>
            <p:ph type="title"/>
          </p:nvPr>
        </p:nvSpPr>
        <p:spPr>
          <a:prstGeom prst="rect">
            <a:avLst/>
          </a:prstGeom>
        </p:spPr>
        <p:txBody>
          <a:bodyPr lIns="50800" tIns="50800" rIns="50800" bIns="50800"/>
          <a:lstStyle/>
          <a:p>
            <a:r>
              <a:t>Texto del título</a:t>
            </a:r>
          </a:p>
        </p:txBody>
      </p:sp>
      <p:sp>
        <p:nvSpPr>
          <p:cNvPr id="181" name="Nivel de texto 1…"/>
          <p:cNvSpPr txBox="1">
            <a:spLocks noGrp="1"/>
          </p:cNvSpPr>
          <p:nvPr>
            <p:ph type="body" idx="1"/>
          </p:nvPr>
        </p:nvSpPr>
        <p:spPr>
          <a:xfrm>
            <a:off x="990600" y="2159000"/>
            <a:ext cx="8178800" cy="4470400"/>
          </a:xfrm>
          <a:prstGeom prst="rect">
            <a:avLst/>
          </a:prstGeom>
        </p:spPr>
        <p:txBody>
          <a:bodyPr lIns="50800" tIns="50800" rIns="50800" bIns="50800"/>
          <a:lstStyle>
            <a:lvl1pPr marL="889000" indent="-571500">
              <a:spcBef>
                <a:spcPts val="1900"/>
              </a:spcBef>
            </a:lvl1pPr>
            <a:lvl2pPr marL="1333500" indent="-571500">
              <a:spcBef>
                <a:spcPts val="1900"/>
              </a:spcBef>
            </a:lvl2pPr>
            <a:lvl3pPr marL="1778000" indent="-571500">
              <a:spcBef>
                <a:spcPts val="1900"/>
              </a:spcBef>
            </a:lvl3pPr>
            <a:lvl4pPr marL="2222500" indent="-571500">
              <a:spcBef>
                <a:spcPts val="1900"/>
              </a:spcBef>
            </a:lvl4pPr>
            <a:lvl5pPr marL="2667000" indent="-571500">
              <a:spcBef>
                <a:spcPts val="1900"/>
              </a:spcBef>
            </a:lvl5pPr>
          </a:lstStyle>
          <a:p>
            <a:r>
              <a:t>Nivel de texto 1</a:t>
            </a:r>
          </a:p>
          <a:p>
            <a:pPr lvl="1"/>
            <a:r>
              <a:t>Nivel de texto 2</a:t>
            </a:r>
          </a:p>
          <a:p>
            <a:pPr lvl="2"/>
            <a:r>
              <a:t>Nivel de texto 3</a:t>
            </a:r>
          </a:p>
          <a:p>
            <a:pPr lvl="3"/>
            <a:r>
              <a:t>Nivel de texto 4</a:t>
            </a:r>
          </a:p>
          <a:p>
            <a:pPr lvl="4"/>
            <a:r>
              <a:t>Nivel de texto 5</a:t>
            </a:r>
          </a:p>
        </p:txBody>
      </p:sp>
      <p:sp>
        <p:nvSpPr>
          <p:cNvPr id="182" name="Número de diapositiva"/>
          <p:cNvSpPr txBox="1">
            <a:spLocks noGrp="1"/>
          </p:cNvSpPr>
          <p:nvPr>
            <p:ph type="sldNum" sz="quarter" idx="2"/>
          </p:nvPr>
        </p:nvSpPr>
        <p:spPr>
          <a:xfrm>
            <a:off x="4927600" y="7226300"/>
            <a:ext cx="292100" cy="304800"/>
          </a:xfrm>
          <a:prstGeom prst="rect">
            <a:avLst/>
          </a:prstGeom>
        </p:spPr>
        <p:txBody>
          <a:bodyPr lIns="50800" tIns="50800" rIns="50800" bIns="50800"/>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ítulo y viñetas copia 4">
    <p:spTree>
      <p:nvGrpSpPr>
        <p:cNvPr id="1" name=""/>
        <p:cNvGrpSpPr/>
        <p:nvPr/>
      </p:nvGrpSpPr>
      <p:grpSpPr>
        <a:xfrm>
          <a:off x="0" y="0"/>
          <a:ext cx="0" cy="0"/>
          <a:chOff x="0" y="0"/>
          <a:chExt cx="0" cy="0"/>
        </a:xfrm>
      </p:grpSpPr>
      <p:sp>
        <p:nvSpPr>
          <p:cNvPr id="189" name="Texto del título"/>
          <p:cNvSpPr txBox="1">
            <a:spLocks noGrp="1"/>
          </p:cNvSpPr>
          <p:nvPr>
            <p:ph type="title"/>
          </p:nvPr>
        </p:nvSpPr>
        <p:spPr>
          <a:prstGeom prst="rect">
            <a:avLst/>
          </a:prstGeom>
        </p:spPr>
        <p:txBody>
          <a:bodyPr lIns="50800" tIns="50800" rIns="50800" bIns="50800"/>
          <a:lstStyle/>
          <a:p>
            <a:r>
              <a:t>Texto del título</a:t>
            </a:r>
          </a:p>
        </p:txBody>
      </p:sp>
      <p:sp>
        <p:nvSpPr>
          <p:cNvPr id="190" name="Nivel de texto 1…"/>
          <p:cNvSpPr txBox="1">
            <a:spLocks noGrp="1"/>
          </p:cNvSpPr>
          <p:nvPr>
            <p:ph type="body" idx="1"/>
          </p:nvPr>
        </p:nvSpPr>
        <p:spPr>
          <a:xfrm>
            <a:off x="990600" y="2159000"/>
            <a:ext cx="8178800" cy="4470400"/>
          </a:xfrm>
          <a:prstGeom prst="rect">
            <a:avLst/>
          </a:prstGeom>
        </p:spPr>
        <p:txBody>
          <a:bodyPr lIns="50800" tIns="50800" rIns="50800" bIns="50800"/>
          <a:lstStyle>
            <a:lvl1pPr marL="889000" indent="-571500">
              <a:spcBef>
                <a:spcPts val="1900"/>
              </a:spcBef>
            </a:lvl1pPr>
            <a:lvl2pPr marL="1333500" indent="-571500">
              <a:spcBef>
                <a:spcPts val="1900"/>
              </a:spcBef>
            </a:lvl2pPr>
            <a:lvl3pPr marL="1778000" indent="-571500">
              <a:spcBef>
                <a:spcPts val="1900"/>
              </a:spcBef>
            </a:lvl3pPr>
            <a:lvl4pPr marL="2222500" indent="-571500">
              <a:spcBef>
                <a:spcPts val="1900"/>
              </a:spcBef>
            </a:lvl4pPr>
            <a:lvl5pPr marL="2667000" indent="-571500">
              <a:spcBef>
                <a:spcPts val="1900"/>
              </a:spcBef>
            </a:lvl5pPr>
          </a:lstStyle>
          <a:p>
            <a:r>
              <a:t>Nivel de texto 1</a:t>
            </a:r>
          </a:p>
          <a:p>
            <a:pPr lvl="1"/>
            <a:r>
              <a:t>Nivel de texto 2</a:t>
            </a:r>
          </a:p>
          <a:p>
            <a:pPr lvl="2"/>
            <a:r>
              <a:t>Nivel de texto 3</a:t>
            </a:r>
          </a:p>
          <a:p>
            <a:pPr lvl="3"/>
            <a:r>
              <a:t>Nivel de texto 4</a:t>
            </a:r>
          </a:p>
          <a:p>
            <a:pPr lvl="4"/>
            <a:r>
              <a:t>Nivel de texto 5</a:t>
            </a:r>
          </a:p>
        </p:txBody>
      </p:sp>
      <p:sp>
        <p:nvSpPr>
          <p:cNvPr id="191" name="Número de diapositiva"/>
          <p:cNvSpPr txBox="1">
            <a:spLocks noGrp="1"/>
          </p:cNvSpPr>
          <p:nvPr>
            <p:ph type="sldNum" sz="quarter" idx="2"/>
          </p:nvPr>
        </p:nvSpPr>
        <p:spPr>
          <a:xfrm>
            <a:off x="4927600" y="7226300"/>
            <a:ext cx="292100" cy="304800"/>
          </a:xfrm>
          <a:prstGeom prst="rect">
            <a:avLst/>
          </a:prstGeom>
        </p:spPr>
        <p:txBody>
          <a:bodyPr lIns="50800" tIns="50800" rIns="50800" bIns="50800"/>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ítulo y viñetas copia 5">
    <p:spTree>
      <p:nvGrpSpPr>
        <p:cNvPr id="1" name=""/>
        <p:cNvGrpSpPr/>
        <p:nvPr/>
      </p:nvGrpSpPr>
      <p:grpSpPr>
        <a:xfrm>
          <a:off x="0" y="0"/>
          <a:ext cx="0" cy="0"/>
          <a:chOff x="0" y="0"/>
          <a:chExt cx="0" cy="0"/>
        </a:xfrm>
      </p:grpSpPr>
      <p:sp>
        <p:nvSpPr>
          <p:cNvPr id="198" name="Texto del título"/>
          <p:cNvSpPr txBox="1">
            <a:spLocks noGrp="1"/>
          </p:cNvSpPr>
          <p:nvPr>
            <p:ph type="title"/>
          </p:nvPr>
        </p:nvSpPr>
        <p:spPr>
          <a:prstGeom prst="rect">
            <a:avLst/>
          </a:prstGeom>
        </p:spPr>
        <p:txBody>
          <a:bodyPr lIns="50800" tIns="50800" rIns="50800" bIns="50800"/>
          <a:lstStyle/>
          <a:p>
            <a:r>
              <a:t>Texto del título</a:t>
            </a:r>
          </a:p>
        </p:txBody>
      </p:sp>
      <p:sp>
        <p:nvSpPr>
          <p:cNvPr id="199" name="Nivel de texto 1…"/>
          <p:cNvSpPr txBox="1">
            <a:spLocks noGrp="1"/>
          </p:cNvSpPr>
          <p:nvPr>
            <p:ph type="body" idx="1"/>
          </p:nvPr>
        </p:nvSpPr>
        <p:spPr>
          <a:xfrm>
            <a:off x="990600" y="2159000"/>
            <a:ext cx="8178800" cy="4470400"/>
          </a:xfrm>
          <a:prstGeom prst="rect">
            <a:avLst/>
          </a:prstGeom>
        </p:spPr>
        <p:txBody>
          <a:bodyPr lIns="50800" tIns="50800" rIns="50800" bIns="50800"/>
          <a:lstStyle>
            <a:lvl1pPr marL="889000" indent="-571500">
              <a:spcBef>
                <a:spcPts val="1900"/>
              </a:spcBef>
            </a:lvl1pPr>
            <a:lvl2pPr marL="1333500" indent="-571500">
              <a:spcBef>
                <a:spcPts val="1900"/>
              </a:spcBef>
            </a:lvl2pPr>
            <a:lvl3pPr marL="1778000" indent="-571500">
              <a:spcBef>
                <a:spcPts val="1900"/>
              </a:spcBef>
            </a:lvl3pPr>
            <a:lvl4pPr marL="2222500" indent="-571500">
              <a:spcBef>
                <a:spcPts val="1900"/>
              </a:spcBef>
            </a:lvl4pPr>
            <a:lvl5pPr marL="2667000" indent="-571500">
              <a:spcBef>
                <a:spcPts val="1900"/>
              </a:spcBef>
            </a:lvl5pPr>
          </a:lstStyle>
          <a:p>
            <a:r>
              <a:t>Nivel de texto 1</a:t>
            </a:r>
          </a:p>
          <a:p>
            <a:pPr lvl="1"/>
            <a:r>
              <a:t>Nivel de texto 2</a:t>
            </a:r>
          </a:p>
          <a:p>
            <a:pPr lvl="2"/>
            <a:r>
              <a:t>Nivel de texto 3</a:t>
            </a:r>
          </a:p>
          <a:p>
            <a:pPr lvl="3"/>
            <a:r>
              <a:t>Nivel de texto 4</a:t>
            </a:r>
          </a:p>
          <a:p>
            <a:pPr lvl="4"/>
            <a:r>
              <a:t>Nivel de texto 5</a:t>
            </a:r>
          </a:p>
        </p:txBody>
      </p:sp>
      <p:sp>
        <p:nvSpPr>
          <p:cNvPr id="200" name="Número de diapositiva"/>
          <p:cNvSpPr txBox="1">
            <a:spLocks noGrp="1"/>
          </p:cNvSpPr>
          <p:nvPr>
            <p:ph type="sldNum" sz="quarter" idx="2"/>
          </p:nvPr>
        </p:nvSpPr>
        <p:spPr>
          <a:xfrm>
            <a:off x="4927600" y="7226300"/>
            <a:ext cx="292100" cy="304800"/>
          </a:xfrm>
          <a:prstGeom prst="rect">
            <a:avLst/>
          </a:prstGeom>
        </p:spPr>
        <p:txBody>
          <a:bodyPr lIns="50800" tIns="50800" rIns="50800" bIns="50800"/>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ítulo y viñetas copia 6">
    <p:spTree>
      <p:nvGrpSpPr>
        <p:cNvPr id="1" name=""/>
        <p:cNvGrpSpPr/>
        <p:nvPr/>
      </p:nvGrpSpPr>
      <p:grpSpPr>
        <a:xfrm>
          <a:off x="0" y="0"/>
          <a:ext cx="0" cy="0"/>
          <a:chOff x="0" y="0"/>
          <a:chExt cx="0" cy="0"/>
        </a:xfrm>
      </p:grpSpPr>
      <p:sp>
        <p:nvSpPr>
          <p:cNvPr id="207" name="Texto del título"/>
          <p:cNvSpPr txBox="1">
            <a:spLocks noGrp="1"/>
          </p:cNvSpPr>
          <p:nvPr>
            <p:ph type="title"/>
          </p:nvPr>
        </p:nvSpPr>
        <p:spPr>
          <a:prstGeom prst="rect">
            <a:avLst/>
          </a:prstGeom>
        </p:spPr>
        <p:txBody>
          <a:bodyPr lIns="50800" tIns="50800" rIns="50800" bIns="50800"/>
          <a:lstStyle/>
          <a:p>
            <a:r>
              <a:t>Texto del título</a:t>
            </a:r>
          </a:p>
        </p:txBody>
      </p:sp>
      <p:sp>
        <p:nvSpPr>
          <p:cNvPr id="208" name="Nivel de texto 1…"/>
          <p:cNvSpPr txBox="1">
            <a:spLocks noGrp="1"/>
          </p:cNvSpPr>
          <p:nvPr>
            <p:ph type="body" idx="1"/>
          </p:nvPr>
        </p:nvSpPr>
        <p:spPr>
          <a:xfrm>
            <a:off x="990600" y="2159000"/>
            <a:ext cx="8178800" cy="4470400"/>
          </a:xfrm>
          <a:prstGeom prst="rect">
            <a:avLst/>
          </a:prstGeom>
        </p:spPr>
        <p:txBody>
          <a:bodyPr lIns="50800" tIns="50800" rIns="50800" bIns="50800"/>
          <a:lstStyle>
            <a:lvl1pPr marL="889000" indent="-571500">
              <a:spcBef>
                <a:spcPts val="1900"/>
              </a:spcBef>
            </a:lvl1pPr>
            <a:lvl2pPr marL="1333500" indent="-571500">
              <a:spcBef>
                <a:spcPts val="1900"/>
              </a:spcBef>
            </a:lvl2pPr>
            <a:lvl3pPr marL="1778000" indent="-571500">
              <a:spcBef>
                <a:spcPts val="1900"/>
              </a:spcBef>
            </a:lvl3pPr>
            <a:lvl4pPr marL="2222500" indent="-571500">
              <a:spcBef>
                <a:spcPts val="1900"/>
              </a:spcBef>
            </a:lvl4pPr>
            <a:lvl5pPr marL="2667000" indent="-571500">
              <a:spcBef>
                <a:spcPts val="1900"/>
              </a:spcBef>
            </a:lvl5pPr>
          </a:lstStyle>
          <a:p>
            <a:r>
              <a:t>Nivel de texto 1</a:t>
            </a:r>
          </a:p>
          <a:p>
            <a:pPr lvl="1"/>
            <a:r>
              <a:t>Nivel de texto 2</a:t>
            </a:r>
          </a:p>
          <a:p>
            <a:pPr lvl="2"/>
            <a:r>
              <a:t>Nivel de texto 3</a:t>
            </a:r>
          </a:p>
          <a:p>
            <a:pPr lvl="3"/>
            <a:r>
              <a:t>Nivel de texto 4</a:t>
            </a:r>
          </a:p>
          <a:p>
            <a:pPr lvl="4"/>
            <a:r>
              <a:t>Nivel de texto 5</a:t>
            </a:r>
          </a:p>
        </p:txBody>
      </p:sp>
      <p:sp>
        <p:nvSpPr>
          <p:cNvPr id="209" name="Número de diapositiva"/>
          <p:cNvSpPr txBox="1">
            <a:spLocks noGrp="1"/>
          </p:cNvSpPr>
          <p:nvPr>
            <p:ph type="sldNum" sz="quarter" idx="2"/>
          </p:nvPr>
        </p:nvSpPr>
        <p:spPr>
          <a:xfrm>
            <a:off x="4927600" y="7226300"/>
            <a:ext cx="292100" cy="304800"/>
          </a:xfrm>
          <a:prstGeom prst="rect">
            <a:avLst/>
          </a:prstGeom>
        </p:spPr>
        <p:txBody>
          <a:bodyPr lIns="50800" tIns="50800" rIns="50800" bIns="50800"/>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18" name="Grupo"/>
          <p:cNvGrpSpPr/>
          <p:nvPr/>
        </p:nvGrpSpPr>
        <p:grpSpPr>
          <a:xfrm>
            <a:off x="317500" y="2006600"/>
            <a:ext cx="9525000" cy="38100"/>
            <a:chOff x="0" y="0"/>
            <a:chExt cx="9525000" cy="38100"/>
          </a:xfrm>
        </p:grpSpPr>
        <p:sp>
          <p:nvSpPr>
            <p:cNvPr id="216" name="Línea"/>
            <p:cNvSpPr/>
            <p:nvPr/>
          </p:nvSpPr>
          <p:spPr>
            <a:xfrm>
              <a:off x="0" y="0"/>
              <a:ext cx="9525000" cy="0"/>
            </a:xfrm>
            <a:prstGeom prst="line">
              <a:avLst/>
            </a:prstGeom>
            <a:noFill/>
            <a:ln w="12700" cap="flat">
              <a:solidFill>
                <a:srgbClr val="7996B9"/>
              </a:solidFill>
              <a:prstDash val="solid"/>
              <a:miter lim="400000"/>
            </a:ln>
            <a:effectLst/>
          </p:spPr>
          <p:txBody>
            <a:bodyPr wrap="square" lIns="50800" tIns="50800" rIns="50800" bIns="50800" numCol="1" anchor="ctr">
              <a:noAutofit/>
            </a:bodyPr>
            <a:lstStyle/>
            <a:p>
              <a:endParaRPr/>
            </a:p>
          </p:txBody>
        </p:sp>
        <p:sp>
          <p:nvSpPr>
            <p:cNvPr id="217" name="Línea"/>
            <p:cNvSpPr/>
            <p:nvPr/>
          </p:nvSpPr>
          <p:spPr>
            <a:xfrm>
              <a:off x="0" y="38100"/>
              <a:ext cx="9525000" cy="0"/>
            </a:xfrm>
            <a:prstGeom prst="line">
              <a:avLst/>
            </a:prstGeom>
            <a:noFill/>
            <a:ln w="12700" cap="flat">
              <a:solidFill>
                <a:srgbClr val="7996B9"/>
              </a:solidFill>
              <a:prstDash val="solid"/>
              <a:miter lim="400000"/>
            </a:ln>
            <a:effectLst/>
          </p:spPr>
          <p:txBody>
            <a:bodyPr wrap="square" lIns="50800" tIns="50800" rIns="50800" bIns="50800" numCol="1" anchor="ctr">
              <a:noAutofit/>
            </a:bodyPr>
            <a:lstStyle/>
            <a:p>
              <a:endParaRPr/>
            </a:p>
          </p:txBody>
        </p:sp>
      </p:grpSp>
      <p:sp>
        <p:nvSpPr>
          <p:cNvPr id="219" name="Texto del título"/>
          <p:cNvSpPr txBox="1">
            <a:spLocks noGrp="1"/>
          </p:cNvSpPr>
          <p:nvPr>
            <p:ph type="title"/>
          </p:nvPr>
        </p:nvSpPr>
        <p:spPr>
          <a:xfrm>
            <a:off x="279400" y="342900"/>
            <a:ext cx="9601200" cy="1600200"/>
          </a:xfrm>
          <a:prstGeom prst="rect">
            <a:avLst/>
          </a:prstGeom>
        </p:spPr>
        <p:txBody>
          <a:bodyPr/>
          <a:lstStyle>
            <a:lvl1pPr algn="l">
              <a:lnSpc>
                <a:spcPct val="90000"/>
              </a:lnSpc>
              <a:defRPr sz="5000" spc="-100">
                <a:solidFill>
                  <a:srgbClr val="314864"/>
                </a:solidFill>
                <a:latin typeface="Didot"/>
                <a:ea typeface="Didot"/>
                <a:cs typeface="Didot"/>
                <a:sym typeface="Didot"/>
              </a:defRPr>
            </a:lvl1pPr>
          </a:lstStyle>
          <a:p>
            <a:r>
              <a:t>Texto del título</a:t>
            </a:r>
          </a:p>
        </p:txBody>
      </p:sp>
      <p:sp>
        <p:nvSpPr>
          <p:cNvPr id="220" name="Nivel de texto 1…"/>
          <p:cNvSpPr txBox="1">
            <a:spLocks noGrp="1"/>
          </p:cNvSpPr>
          <p:nvPr>
            <p:ph type="body" idx="1"/>
          </p:nvPr>
        </p:nvSpPr>
        <p:spPr>
          <a:xfrm>
            <a:off x="279400" y="2336800"/>
            <a:ext cx="9601200" cy="4940300"/>
          </a:xfrm>
          <a:prstGeom prst="rect">
            <a:avLst/>
          </a:prstGeom>
        </p:spPr>
        <p:txBody>
          <a:bodyPr/>
          <a:lstStyle>
            <a:lvl1pPr marL="254000" indent="-254000">
              <a:lnSpc>
                <a:spcPct val="90000"/>
              </a:lnSpc>
              <a:spcBef>
                <a:spcPts val="3000"/>
              </a:spcBef>
              <a:buClr>
                <a:srgbClr val="5C86B9"/>
              </a:buClr>
              <a:buSzPct val="50000"/>
              <a:buFont typeface="Zapf Dingbats"/>
              <a:buChar char="✤"/>
              <a:defRPr sz="2200">
                <a:solidFill>
                  <a:srgbClr val="000000"/>
                </a:solidFill>
                <a:latin typeface="Palatino"/>
                <a:ea typeface="Palatino"/>
                <a:cs typeface="Palatino"/>
                <a:sym typeface="Palatino"/>
              </a:defRPr>
            </a:lvl1pPr>
            <a:lvl2pPr marL="571500" indent="-254000">
              <a:lnSpc>
                <a:spcPct val="90000"/>
              </a:lnSpc>
              <a:spcBef>
                <a:spcPts val="3000"/>
              </a:spcBef>
              <a:buClr>
                <a:srgbClr val="5C86B9"/>
              </a:buClr>
              <a:buSzPct val="50000"/>
              <a:buFont typeface="Zapf Dingbats"/>
              <a:buChar char="✤"/>
              <a:defRPr sz="2200">
                <a:solidFill>
                  <a:srgbClr val="000000"/>
                </a:solidFill>
                <a:latin typeface="Palatino"/>
                <a:ea typeface="Palatino"/>
                <a:cs typeface="Palatino"/>
                <a:sym typeface="Palatino"/>
              </a:defRPr>
            </a:lvl2pPr>
            <a:lvl3pPr marL="889000" indent="-254000">
              <a:lnSpc>
                <a:spcPct val="90000"/>
              </a:lnSpc>
              <a:spcBef>
                <a:spcPts val="3000"/>
              </a:spcBef>
              <a:buClr>
                <a:srgbClr val="5C86B9"/>
              </a:buClr>
              <a:buSzPct val="50000"/>
              <a:buFont typeface="Zapf Dingbats"/>
              <a:buChar char="✤"/>
              <a:defRPr sz="2200">
                <a:solidFill>
                  <a:srgbClr val="000000"/>
                </a:solidFill>
                <a:latin typeface="Palatino"/>
                <a:ea typeface="Palatino"/>
                <a:cs typeface="Palatino"/>
                <a:sym typeface="Palatino"/>
              </a:defRPr>
            </a:lvl3pPr>
            <a:lvl4pPr marL="1206500" indent="-254000">
              <a:lnSpc>
                <a:spcPct val="90000"/>
              </a:lnSpc>
              <a:spcBef>
                <a:spcPts val="3000"/>
              </a:spcBef>
              <a:buClr>
                <a:srgbClr val="5C86B9"/>
              </a:buClr>
              <a:buSzPct val="50000"/>
              <a:buFont typeface="Zapf Dingbats"/>
              <a:buChar char="✤"/>
              <a:defRPr sz="2200">
                <a:solidFill>
                  <a:srgbClr val="000000"/>
                </a:solidFill>
                <a:latin typeface="Palatino"/>
                <a:ea typeface="Palatino"/>
                <a:cs typeface="Palatino"/>
                <a:sym typeface="Palatino"/>
              </a:defRPr>
            </a:lvl4pPr>
            <a:lvl5pPr marL="1524000" indent="-254000">
              <a:lnSpc>
                <a:spcPct val="90000"/>
              </a:lnSpc>
              <a:spcBef>
                <a:spcPts val="3000"/>
              </a:spcBef>
              <a:buClr>
                <a:srgbClr val="5C86B9"/>
              </a:buClr>
              <a:buSzPct val="50000"/>
              <a:buFont typeface="Zapf Dingbats"/>
              <a:buChar char="✤"/>
              <a:defRPr sz="2200">
                <a:solidFill>
                  <a:srgbClr val="000000"/>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221" name="Número de diapositiva"/>
          <p:cNvSpPr txBox="1">
            <a:spLocks noGrp="1"/>
          </p:cNvSpPr>
          <p:nvPr>
            <p:ph type="sldNum" sz="quarter" idx="2"/>
          </p:nvPr>
        </p:nvSpPr>
        <p:spPr>
          <a:xfrm>
            <a:off x="9626600" y="7200900"/>
            <a:ext cx="266700" cy="304800"/>
          </a:xfrm>
          <a:prstGeom prst="rect">
            <a:avLst/>
          </a:prstGeom>
        </p:spPr>
        <p:txBody>
          <a:bodyPr lIns="50800" tIns="50800" rIns="50800" bIns="50800" anchor="t"/>
          <a:lstStyle>
            <a:lvl1pPr algn="r">
              <a:defRPr sz="1200">
                <a:solidFill>
                  <a:srgbClr val="314864"/>
                </a:solidFill>
                <a:latin typeface="Palatino"/>
                <a:ea typeface="Palatino"/>
                <a:cs typeface="Palatino"/>
                <a:sym typeface="Palatino"/>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viñetas (2 columnas)">
    <p:spTree>
      <p:nvGrpSpPr>
        <p:cNvPr id="1" name=""/>
        <p:cNvGrpSpPr/>
        <p:nvPr/>
      </p:nvGrpSpPr>
      <p:grpSpPr>
        <a:xfrm>
          <a:off x="0" y="0"/>
          <a:ext cx="0" cy="0"/>
          <a:chOff x="0" y="0"/>
          <a:chExt cx="0" cy="0"/>
        </a:xfrm>
      </p:grpSpPr>
      <p:sp>
        <p:nvSpPr>
          <p:cNvPr id="29" name="Texto del título"/>
          <p:cNvSpPr txBox="1">
            <a:spLocks noGrp="1"/>
          </p:cNvSpPr>
          <p:nvPr>
            <p:ph type="title"/>
          </p:nvPr>
        </p:nvSpPr>
        <p:spPr>
          <a:prstGeom prst="rect">
            <a:avLst/>
          </a:prstGeom>
        </p:spPr>
        <p:txBody>
          <a:bodyPr/>
          <a:lstStyle/>
          <a:p>
            <a:r>
              <a:t>Texto del título</a:t>
            </a:r>
          </a:p>
        </p:txBody>
      </p:sp>
      <p:sp>
        <p:nvSpPr>
          <p:cNvPr id="30" name="Nivel de texto 1…"/>
          <p:cNvSpPr txBox="1">
            <a:spLocks noGrp="1"/>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 Alternate">
    <p:bg>
      <p:bgPr>
        <a:solidFill>
          <a:srgbClr val="FFFFFF"/>
        </a:solidFill>
        <a:effectLst/>
      </p:bgPr>
    </p:bg>
    <p:spTree>
      <p:nvGrpSpPr>
        <p:cNvPr id="1" name=""/>
        <p:cNvGrpSpPr/>
        <p:nvPr/>
      </p:nvGrpSpPr>
      <p:grpSpPr>
        <a:xfrm>
          <a:off x="0" y="0"/>
          <a:ext cx="0" cy="0"/>
          <a:chOff x="0" y="0"/>
          <a:chExt cx="0" cy="0"/>
        </a:xfrm>
      </p:grpSpPr>
      <p:sp>
        <p:nvSpPr>
          <p:cNvPr id="228" name="Rectángulo"/>
          <p:cNvSpPr/>
          <p:nvPr/>
        </p:nvSpPr>
        <p:spPr>
          <a:xfrm>
            <a:off x="9271000" y="165100"/>
            <a:ext cx="812800" cy="7277100"/>
          </a:xfrm>
          <a:prstGeom prst="rect">
            <a:avLst/>
          </a:prstGeom>
          <a:solidFill>
            <a:srgbClr val="F29031">
              <a:alpha val="97000"/>
            </a:srgbClr>
          </a:solidFill>
          <a:ln w="12700">
            <a:miter lim="400000"/>
          </a:ln>
        </p:spPr>
        <p:txBody>
          <a:bodyPr lIns="0" tIns="0" rIns="0" bIns="0" anchor="ctr"/>
          <a:lstStyle/>
          <a:p>
            <a:pPr algn="ctr">
              <a:defRPr sz="3000">
                <a:solidFill>
                  <a:srgbClr val="FFFFFF"/>
                </a:solidFill>
                <a:latin typeface="+mn-lt"/>
                <a:ea typeface="+mn-ea"/>
                <a:cs typeface="+mn-cs"/>
                <a:sym typeface="Gill Sans"/>
              </a:defRPr>
            </a:pPr>
            <a:endParaRPr/>
          </a:p>
        </p:txBody>
      </p:sp>
      <p:sp>
        <p:nvSpPr>
          <p:cNvPr id="229" name="Nivel de texto 1…"/>
          <p:cNvSpPr txBox="1">
            <a:spLocks noGrp="1"/>
          </p:cNvSpPr>
          <p:nvPr>
            <p:ph type="body" idx="1"/>
          </p:nvPr>
        </p:nvSpPr>
        <p:spPr>
          <a:prstGeom prst="rect">
            <a:avLst/>
          </a:prstGeom>
        </p:spPr>
        <p:txBody>
          <a:bodyPr/>
          <a:lstStyle>
            <a:lvl1pPr marL="700738" indent="-446738">
              <a:spcBef>
                <a:spcPts val="3300"/>
              </a:spcBef>
              <a:buClr>
                <a:srgbClr val="F29031"/>
              </a:buClr>
              <a:buSzPct val="100000"/>
              <a:defRPr>
                <a:solidFill>
                  <a:srgbClr val="868686"/>
                </a:solidFill>
                <a:latin typeface="Palatino"/>
                <a:ea typeface="Palatino"/>
                <a:cs typeface="Palatino"/>
                <a:sym typeface="Palatino"/>
              </a:defRPr>
            </a:lvl1pPr>
            <a:lvl2pPr marL="1043638" indent="-446738">
              <a:spcBef>
                <a:spcPts val="3300"/>
              </a:spcBef>
              <a:buClr>
                <a:srgbClr val="F29031"/>
              </a:buClr>
              <a:buSzPct val="100000"/>
              <a:defRPr>
                <a:solidFill>
                  <a:srgbClr val="868686"/>
                </a:solidFill>
                <a:latin typeface="Palatino"/>
                <a:ea typeface="Palatino"/>
                <a:cs typeface="Palatino"/>
                <a:sym typeface="Palatino"/>
              </a:defRPr>
            </a:lvl2pPr>
            <a:lvl3pPr marL="1386538" indent="-446738">
              <a:spcBef>
                <a:spcPts val="3300"/>
              </a:spcBef>
              <a:buClr>
                <a:srgbClr val="F29031"/>
              </a:buClr>
              <a:buSzPct val="100000"/>
              <a:defRPr>
                <a:solidFill>
                  <a:srgbClr val="868686"/>
                </a:solidFill>
                <a:latin typeface="Palatino"/>
                <a:ea typeface="Palatino"/>
                <a:cs typeface="Palatino"/>
                <a:sym typeface="Palatino"/>
              </a:defRPr>
            </a:lvl3pPr>
            <a:lvl4pPr marL="1742138" indent="-446738">
              <a:spcBef>
                <a:spcPts val="3300"/>
              </a:spcBef>
              <a:buClr>
                <a:srgbClr val="F29031"/>
              </a:buClr>
              <a:buSzPct val="100000"/>
              <a:defRPr>
                <a:solidFill>
                  <a:srgbClr val="868686"/>
                </a:solidFill>
                <a:latin typeface="Palatino"/>
                <a:ea typeface="Palatino"/>
                <a:cs typeface="Palatino"/>
                <a:sym typeface="Palatino"/>
              </a:defRPr>
            </a:lvl4pPr>
            <a:lvl5pPr marL="2085038" indent="-446738">
              <a:spcBef>
                <a:spcPts val="3300"/>
              </a:spcBef>
              <a:buClr>
                <a:srgbClr val="F29031"/>
              </a:buClr>
              <a:buSzPct val="100000"/>
              <a:defRPr>
                <a:solidFill>
                  <a:srgbClr val="868686"/>
                </a:solidFill>
                <a:latin typeface="Palatino"/>
                <a:ea typeface="Palatino"/>
                <a:cs typeface="Palatino"/>
                <a:sym typeface="Palatino"/>
              </a:defRPr>
            </a:lvl5pPr>
          </a:lstStyle>
          <a:p>
            <a:r>
              <a:t>Nivel de texto 1</a:t>
            </a:r>
          </a:p>
          <a:p>
            <a:pPr lvl="1"/>
            <a:r>
              <a:t>Nivel de texto 2</a:t>
            </a:r>
          </a:p>
          <a:p>
            <a:pPr lvl="2"/>
            <a:r>
              <a:t>Nivel de texto 3</a:t>
            </a:r>
          </a:p>
          <a:p>
            <a:pPr lvl="3"/>
            <a:r>
              <a:t>Nivel de texto 4</a:t>
            </a:r>
          </a:p>
          <a:p>
            <a:pPr lvl="4"/>
            <a:r>
              <a:t>Nivel de texto 5</a:t>
            </a:r>
          </a:p>
        </p:txBody>
      </p:sp>
      <p:sp>
        <p:nvSpPr>
          <p:cNvPr id="230" name="Número de diapositiva"/>
          <p:cNvSpPr txBox="1">
            <a:spLocks noGrp="1"/>
          </p:cNvSpPr>
          <p:nvPr>
            <p:ph type="sldNum" sz="quarter" idx="2"/>
          </p:nvPr>
        </p:nvSpPr>
        <p:spPr>
          <a:xfrm>
            <a:off x="4940300" y="7200900"/>
            <a:ext cx="266700" cy="317500"/>
          </a:xfrm>
          <a:prstGeom prst="rect">
            <a:avLst/>
          </a:prstGeom>
        </p:spPr>
        <p:txBody>
          <a:bodyPr/>
          <a:lstStyle>
            <a:lvl1pPr>
              <a:defRPr>
                <a:solidFill>
                  <a:srgbClr val="000000"/>
                </a:solidFill>
                <a:latin typeface="Palatino"/>
                <a:ea typeface="Palatino"/>
                <a:cs typeface="Palatino"/>
                <a:sym typeface="Palatino"/>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38"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9"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46"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53" name="Texto del título"/>
          <p:cNvSpPr txBox="1">
            <a:spLocks noGrp="1"/>
          </p:cNvSpPr>
          <p:nvPr>
            <p:ph type="title"/>
          </p:nvPr>
        </p:nvSpPr>
        <p:spPr>
          <a:prstGeom prst="rect">
            <a:avLst/>
          </a:prstGeom>
        </p:spPr>
        <p:txBody>
          <a:bodyPr/>
          <a:lstStyle/>
          <a:p>
            <a:r>
              <a:t>Texto del título</a:t>
            </a:r>
          </a:p>
        </p:txBody>
      </p:sp>
      <p:sp>
        <p:nvSpPr>
          <p:cNvPr id="5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61" name="Texto del título"/>
          <p:cNvSpPr txBox="1">
            <a:spLocks noGrp="1"/>
          </p:cNvSpPr>
          <p:nvPr>
            <p:ph type="title"/>
          </p:nvPr>
        </p:nvSpPr>
        <p:spPr>
          <a:xfrm>
            <a:off x="990600" y="2324100"/>
            <a:ext cx="8178800" cy="2971800"/>
          </a:xfrm>
          <a:prstGeom prst="rect">
            <a:avLst/>
          </a:prstGeom>
        </p:spPr>
        <p:txBody>
          <a:bodyPr/>
          <a:lstStyle/>
          <a:p>
            <a:r>
              <a:t>Texto del título</a:t>
            </a:r>
          </a:p>
        </p:txBody>
      </p:sp>
      <p:sp>
        <p:nvSpPr>
          <p:cNvPr id="62"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69" name="Imagen"/>
          <p:cNvSpPr>
            <a:spLocks noGrp="1"/>
          </p:cNvSpPr>
          <p:nvPr>
            <p:ph type="pic" sz="half" idx="13"/>
          </p:nvPr>
        </p:nvSpPr>
        <p:spPr>
          <a:xfrm>
            <a:off x="1917700" y="1079500"/>
            <a:ext cx="5826241" cy="3886200"/>
          </a:xfrm>
          <a:prstGeom prst="rect">
            <a:avLst/>
          </a:prstGeom>
        </p:spPr>
        <p:txBody>
          <a:bodyPr lIns="91439" tIns="45719" rIns="91439" bIns="45719" anchor="t"/>
          <a:lstStyle/>
          <a:p>
            <a:endParaRPr/>
          </a:p>
        </p:txBody>
      </p:sp>
      <p:sp>
        <p:nvSpPr>
          <p:cNvPr id="70" name="Texto del título"/>
          <p:cNvSpPr txBox="1">
            <a:spLocks noGrp="1"/>
          </p:cNvSpPr>
          <p:nvPr>
            <p:ph type="title"/>
          </p:nvPr>
        </p:nvSpPr>
        <p:spPr>
          <a:xfrm>
            <a:off x="990600" y="5753100"/>
            <a:ext cx="8178800" cy="1333500"/>
          </a:xfrm>
          <a:prstGeom prst="rect">
            <a:avLst/>
          </a:prstGeom>
        </p:spPr>
        <p:txBody>
          <a:bodyPr/>
          <a:lstStyle/>
          <a:p>
            <a:r>
              <a:t>Texto del título</a:t>
            </a:r>
          </a:p>
        </p:txBody>
      </p:sp>
      <p:sp>
        <p:nvSpPr>
          <p:cNvPr id="71"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reflejo horizontal)">
    <p:spTree>
      <p:nvGrpSpPr>
        <p:cNvPr id="1" name=""/>
        <p:cNvGrpSpPr/>
        <p:nvPr/>
      </p:nvGrpSpPr>
      <p:grpSpPr>
        <a:xfrm>
          <a:off x="0" y="0"/>
          <a:ext cx="0" cy="0"/>
          <a:chOff x="0" y="0"/>
          <a:chExt cx="0" cy="0"/>
        </a:xfrm>
      </p:grpSpPr>
      <p:sp>
        <p:nvSpPr>
          <p:cNvPr id="78" name="Imagen"/>
          <p:cNvSpPr>
            <a:spLocks noGrp="1"/>
          </p:cNvSpPr>
          <p:nvPr>
            <p:ph type="pic" sz="half" idx="13"/>
          </p:nvPr>
        </p:nvSpPr>
        <p:spPr>
          <a:xfrm>
            <a:off x="1917700" y="1079500"/>
            <a:ext cx="5826241" cy="3886200"/>
          </a:xfrm>
          <a:prstGeom prst="rect">
            <a:avLst/>
          </a:prstGeom>
          <a:effectLst>
            <a:reflection stA="50000" endPos="40000" dir="5400000" sy="-100000" algn="bl" rotWithShape="0"/>
          </a:effectLst>
        </p:spPr>
        <p:txBody>
          <a:bodyPr lIns="91439" tIns="45719" rIns="91439" bIns="45719" anchor="t"/>
          <a:lstStyle/>
          <a:p>
            <a:endParaRPr/>
          </a:p>
        </p:txBody>
      </p:sp>
      <p:sp>
        <p:nvSpPr>
          <p:cNvPr id="79" name="Texto del título"/>
          <p:cNvSpPr txBox="1">
            <a:spLocks noGrp="1"/>
          </p:cNvSpPr>
          <p:nvPr>
            <p:ph type="title"/>
          </p:nvPr>
        </p:nvSpPr>
        <p:spPr>
          <a:xfrm>
            <a:off x="990600" y="5753100"/>
            <a:ext cx="8178800" cy="1333500"/>
          </a:xfrm>
          <a:prstGeom prst="rect">
            <a:avLst/>
          </a:prstGeom>
        </p:spPr>
        <p:txBody>
          <a:bodyPr/>
          <a:lstStyle/>
          <a:p>
            <a:r>
              <a:t>Texto del título</a:t>
            </a:r>
          </a:p>
        </p:txBody>
      </p:sp>
      <p:sp>
        <p:nvSpPr>
          <p:cNvPr id="8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87" name="Imagen"/>
          <p:cNvSpPr>
            <a:spLocks noGrp="1"/>
          </p:cNvSpPr>
          <p:nvPr>
            <p:ph type="pic" sz="half" idx="13"/>
          </p:nvPr>
        </p:nvSpPr>
        <p:spPr>
          <a:xfrm>
            <a:off x="5257800" y="876300"/>
            <a:ext cx="3911600" cy="5863876"/>
          </a:xfrm>
          <a:prstGeom prst="rect">
            <a:avLst/>
          </a:prstGeom>
        </p:spPr>
        <p:txBody>
          <a:bodyPr lIns="91439" tIns="45719" rIns="91439" bIns="45719" anchor="t"/>
          <a:lstStyle/>
          <a:p>
            <a:endParaRPr/>
          </a:p>
        </p:txBody>
      </p:sp>
      <p:sp>
        <p:nvSpPr>
          <p:cNvPr id="88" name="Texto del título"/>
          <p:cNvSpPr txBox="1">
            <a:spLocks noGrp="1"/>
          </p:cNvSpPr>
          <p:nvPr>
            <p:ph type="title"/>
          </p:nvPr>
        </p:nvSpPr>
        <p:spPr>
          <a:xfrm>
            <a:off x="495300" y="1193800"/>
            <a:ext cx="4584700" cy="2578100"/>
          </a:xfrm>
          <a:prstGeom prst="rect">
            <a:avLst/>
          </a:prstGeom>
        </p:spPr>
        <p:txBody>
          <a:bodyPr anchor="b"/>
          <a:lstStyle>
            <a:lvl1pPr>
              <a:defRPr sz="5400"/>
            </a:lvl1pPr>
          </a:lstStyle>
          <a:p>
            <a:r>
              <a:t>Texto del título</a:t>
            </a:r>
          </a:p>
        </p:txBody>
      </p:sp>
      <p:sp>
        <p:nvSpPr>
          <p:cNvPr id="89" name="Nivel de texto 1…"/>
          <p:cNvSpPr txBox="1">
            <a:spLocks noGrp="1"/>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r>
              <a:t>Nivel de texto 1</a:t>
            </a:r>
          </a:p>
          <a:p>
            <a:pPr lvl="1"/>
            <a:r>
              <a:t>Nivel de texto 2</a:t>
            </a:r>
          </a:p>
          <a:p>
            <a:pPr lvl="2"/>
            <a:r>
              <a:t>Nivel de texto 3</a:t>
            </a:r>
          </a:p>
          <a:p>
            <a:pPr lvl="3"/>
            <a:r>
              <a:t>Nivel de texto 4</a:t>
            </a:r>
          </a:p>
          <a:p>
            <a:pPr lvl="4"/>
            <a:r>
              <a:t>Nivel de texto 5</a:t>
            </a:r>
          </a:p>
        </p:txBody>
      </p:sp>
      <p:sp>
        <p:nvSpPr>
          <p:cNvPr id="9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Nivel de texto 1…"/>
          <p:cNvSpPr txBox="1">
            <a:spLocks noGrp="1"/>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r>
              <a:t>Nivel de texto 1</a:t>
            </a:r>
          </a:p>
          <a:p>
            <a:pPr lvl="1"/>
            <a:r>
              <a:t>Nivel de texto 2</a:t>
            </a:r>
          </a:p>
          <a:p>
            <a:pPr lvl="2"/>
            <a:r>
              <a:t>Nivel de texto 3</a:t>
            </a:r>
          </a:p>
          <a:p>
            <a:pPr lvl="3"/>
            <a:r>
              <a:t>Nivel de texto 4</a:t>
            </a:r>
          </a:p>
          <a:p>
            <a:pPr lvl="4"/>
            <a:r>
              <a:t>Nivel de texto 5</a:t>
            </a:r>
          </a:p>
        </p:txBody>
      </p:sp>
      <p:sp>
        <p:nvSpPr>
          <p:cNvPr id="3" name="Texto del título"/>
          <p:cNvSpPr txBox="1">
            <a:spLocks noGrp="1"/>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r>
              <a:t>Texto del título</a:t>
            </a:r>
          </a:p>
        </p:txBody>
      </p:sp>
      <p:sp>
        <p:nvSpPr>
          <p:cNvPr id="4" name="Número de diapositiva"/>
          <p:cNvSpPr txBox="1">
            <a:spLocks noGrp="1"/>
          </p:cNvSpPr>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lgn="ctr">
              <a:defRPr sz="1400">
                <a:solidFill>
                  <a:srgbClr val="FFFFFF"/>
                </a:solidFill>
                <a:latin typeface="+mn-lt"/>
                <a:ea typeface="+mn-ea"/>
                <a:cs typeface="+mn-cs"/>
                <a:sym typeface="Gill Sans"/>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7" r:id="rId14"/>
    <p:sldLayoutId id="2147483668" r:id="rId15"/>
    <p:sldLayoutId id="2147483669" r:id="rId16"/>
    <p:sldLayoutId id="2147483670" r:id="rId17"/>
    <p:sldLayoutId id="2147483671" r:id="rId18"/>
    <p:sldLayoutId id="2147483672" r:id="rId19"/>
    <p:sldLayoutId id="2147483673" r:id="rId20"/>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sz="3200" b="0" i="0" u="none" strike="noStrike" cap="none" spc="0" baseline="0">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3.xml"/><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59.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png"/><Relationship Id="rId7" Type="http://schemas.openxmlformats.org/officeDocument/2006/relationships/image" Target="../media/image68.jpeg"/><Relationship Id="rId8" Type="http://schemas.openxmlformats.org/officeDocument/2006/relationships/image" Target="../media/image69.png"/><Relationship Id="rId9" Type="http://schemas.openxmlformats.org/officeDocument/2006/relationships/image" Target="../media/image70.jpeg"/><Relationship Id="rId10"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6.png"/><Relationship Id="rId3"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ángulo"/>
          <p:cNvSpPr txBox="1"/>
          <p:nvPr/>
        </p:nvSpPr>
        <p:spPr>
          <a:xfrm>
            <a:off x="144314" y="5485866"/>
            <a:ext cx="5622414" cy="7470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a:defRPr sz="4400">
                <a:solidFill>
                  <a:srgbClr val="FFD9A8"/>
                </a:solidFill>
                <a:latin typeface="DIN Alternate"/>
                <a:ea typeface="DIN Alternate"/>
                <a:cs typeface="DIN Alternate"/>
                <a:sym typeface="DIN Alternate"/>
              </a:defRPr>
            </a:pPr>
            <a:endParaRPr/>
          </a:p>
        </p:txBody>
      </p:sp>
      <p:grpSp>
        <p:nvGrpSpPr>
          <p:cNvPr id="251" name="verarubin5.jpg"/>
          <p:cNvGrpSpPr/>
          <p:nvPr/>
        </p:nvGrpSpPr>
        <p:grpSpPr>
          <a:xfrm>
            <a:off x="2193400" y="73797"/>
            <a:ext cx="5986379" cy="5606076"/>
            <a:chOff x="0" y="0"/>
            <a:chExt cx="5986377" cy="5606075"/>
          </a:xfrm>
        </p:grpSpPr>
        <p:pic>
          <p:nvPicPr>
            <p:cNvPr id="250" name="verarubin5.jpg" descr="verarubin5.jpg"/>
            <p:cNvPicPr>
              <a:picLocks noChangeAspect="1"/>
            </p:cNvPicPr>
            <p:nvPr/>
          </p:nvPicPr>
          <p:blipFill>
            <a:blip r:embed="rId2">
              <a:extLst/>
            </a:blip>
            <a:stretch>
              <a:fillRect/>
            </a:stretch>
          </p:blipFill>
          <p:spPr>
            <a:xfrm>
              <a:off x="139700" y="165100"/>
              <a:ext cx="5706978" cy="5275876"/>
            </a:xfrm>
            <a:prstGeom prst="rect">
              <a:avLst/>
            </a:prstGeom>
            <a:ln>
              <a:noFill/>
            </a:ln>
            <a:effectLst/>
          </p:spPr>
        </p:pic>
        <p:pic>
          <p:nvPicPr>
            <p:cNvPr id="249" name="verarubin5.jpg" descr="verarubin5.jpg"/>
            <p:cNvPicPr>
              <a:picLocks/>
            </p:cNvPicPr>
            <p:nvPr/>
          </p:nvPicPr>
          <p:blipFill>
            <a:blip r:embed="rId3">
              <a:extLst/>
            </a:blip>
            <a:stretch>
              <a:fillRect/>
            </a:stretch>
          </p:blipFill>
          <p:spPr>
            <a:xfrm>
              <a:off x="0" y="0"/>
              <a:ext cx="5986378" cy="5606076"/>
            </a:xfrm>
            <a:prstGeom prst="rect">
              <a:avLst/>
            </a:prstGeom>
            <a:effectLst/>
          </p:spPr>
        </p:pic>
      </p:grpSp>
      <p:sp>
        <p:nvSpPr>
          <p:cNvPr id="252" name="Dra. Sandra Benitez Herrera"/>
          <p:cNvSpPr txBox="1"/>
          <p:nvPr/>
        </p:nvSpPr>
        <p:spPr>
          <a:xfrm>
            <a:off x="-299123" y="6750515"/>
            <a:ext cx="4867161" cy="877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3000">
                <a:solidFill>
                  <a:srgbClr val="FFD9A8"/>
                </a:solidFill>
                <a:latin typeface="DIN Condensed"/>
                <a:ea typeface="DIN Condensed"/>
                <a:cs typeface="DIN Condensed"/>
                <a:sym typeface="DIN Condensed"/>
              </a:defRPr>
            </a:lvl1pPr>
          </a:lstStyle>
          <a:p>
            <a:r>
              <a:rPr dirty="0"/>
              <a:t>Dra. Sandra </a:t>
            </a:r>
            <a:r>
              <a:rPr dirty="0" smtClean="0"/>
              <a:t>Ben</a:t>
            </a:r>
            <a:r>
              <a:rPr lang="es-ES_tradnl" dirty="0" smtClean="0"/>
              <a:t>í</a:t>
            </a:r>
            <a:r>
              <a:rPr dirty="0" smtClean="0"/>
              <a:t>tez </a:t>
            </a:r>
            <a:r>
              <a:rPr dirty="0"/>
              <a:t>Herrera</a:t>
            </a:r>
          </a:p>
        </p:txBody>
      </p:sp>
      <p:sp>
        <p:nvSpPr>
          <p:cNvPr id="253" name="Instituto de Astrofísica  de Canarias"/>
          <p:cNvSpPr txBox="1"/>
          <p:nvPr/>
        </p:nvSpPr>
        <p:spPr>
          <a:xfrm>
            <a:off x="4001050" y="6750515"/>
            <a:ext cx="7655554" cy="877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3000">
                <a:solidFill>
                  <a:srgbClr val="FFD9A8"/>
                </a:solidFill>
                <a:latin typeface="DIN Condensed"/>
                <a:ea typeface="DIN Condensed"/>
                <a:cs typeface="DIN Condensed"/>
                <a:sym typeface="DIN Condensed"/>
              </a:defRPr>
            </a:lvl1pPr>
          </a:lstStyle>
          <a:p>
            <a:r>
              <a:t>Instituto de Astrofísica  de Canarias</a:t>
            </a:r>
          </a:p>
        </p:txBody>
      </p:sp>
      <p:sp>
        <p:nvSpPr>
          <p:cNvPr id="254" name="Estrellas Silenciadas: mujeres en la Astronomía"/>
          <p:cNvSpPr txBox="1"/>
          <p:nvPr/>
        </p:nvSpPr>
        <p:spPr>
          <a:xfrm>
            <a:off x="952220" y="5858322"/>
            <a:ext cx="8255560" cy="1313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300">
                <a:solidFill>
                  <a:srgbClr val="FFD9A8"/>
                </a:solidFill>
                <a:latin typeface="DIN Condensed"/>
                <a:ea typeface="DIN Condensed"/>
                <a:cs typeface="DIN Condensed"/>
                <a:sym typeface="DIN Condensed"/>
              </a:defRPr>
            </a:lvl1pPr>
          </a:lstStyle>
          <a:p>
            <a:r>
              <a:t>Estrellas Silenciadas: mujeres en la Astronomía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Computadoras de Harvard…"/>
          <p:cNvSpPr txBox="1"/>
          <p:nvPr/>
        </p:nvSpPr>
        <p:spPr>
          <a:xfrm>
            <a:off x="2569" y="5552953"/>
            <a:ext cx="4970729" cy="863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600">
                <a:solidFill>
                  <a:srgbClr val="FFFFFF"/>
                </a:solidFill>
                <a:latin typeface="Verdana"/>
                <a:ea typeface="Verdana"/>
                <a:cs typeface="Verdana"/>
                <a:sym typeface="Verdana"/>
              </a:defRPr>
            </a:pPr>
            <a:r>
              <a:t>Computadoras de Harvard</a:t>
            </a:r>
          </a:p>
          <a:p>
            <a:pPr algn="ctr">
              <a:defRPr sz="2600">
                <a:solidFill>
                  <a:srgbClr val="FFFFFF"/>
                </a:solidFill>
                <a:latin typeface="Verdana"/>
                <a:ea typeface="Verdana"/>
                <a:cs typeface="Verdana"/>
                <a:sym typeface="Verdana"/>
              </a:defRPr>
            </a:pPr>
            <a:r>
              <a:t>1886-1920s</a:t>
            </a:r>
          </a:p>
        </p:txBody>
      </p:sp>
      <p:pic>
        <p:nvPicPr>
          <p:cNvPr id="572" name="Edward_Charles_Pickering's_Harem_13_May_1913.jpg" descr="Edward_Charles_Pickering's_Harem_13_May_1913.jpg"/>
          <p:cNvPicPr>
            <a:picLocks noChangeAspect="1"/>
          </p:cNvPicPr>
          <p:nvPr/>
        </p:nvPicPr>
        <p:blipFill>
          <a:blip r:embed="rId3">
            <a:extLst/>
          </a:blip>
          <a:stretch>
            <a:fillRect/>
          </a:stretch>
        </p:blipFill>
        <p:spPr>
          <a:xfrm>
            <a:off x="150364" y="198449"/>
            <a:ext cx="5615436" cy="4621202"/>
          </a:xfrm>
          <a:prstGeom prst="rect">
            <a:avLst/>
          </a:prstGeom>
          <a:ln w="12700">
            <a:miter lim="400000"/>
          </a:ln>
        </p:spPr>
      </p:pic>
      <p:pic>
        <p:nvPicPr>
          <p:cNvPr id="573" name="stuffmomnevertoldyou-86-2015-01-800px-Astronomer_Edward_Charles_Pickerings_Harvard_computers.jpg" descr="stuffmomnevertoldyou-86-2015-01-800px-Astronomer_Edward_Charles_Pickerings_Harvard_computers.jpg"/>
          <p:cNvPicPr>
            <a:picLocks noChangeAspect="1"/>
          </p:cNvPicPr>
          <p:nvPr/>
        </p:nvPicPr>
        <p:blipFill>
          <a:blip r:embed="rId4">
            <a:extLst/>
          </a:blip>
          <a:stretch>
            <a:fillRect/>
          </a:stretch>
        </p:blipFill>
        <p:spPr>
          <a:xfrm>
            <a:off x="5208518" y="3756107"/>
            <a:ext cx="4850635" cy="3796150"/>
          </a:xfrm>
          <a:prstGeom prst="rect">
            <a:avLst/>
          </a:prstGeom>
          <a:ln w="12700">
            <a:solidFill>
              <a:srgbClr val="F3F7F5"/>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Williamina_Paton_Stevens_Fleming_circa_1890s.jpg" descr="Williamina_Paton_Stevens_Fleming_circa_1890s.jpg"/>
          <p:cNvPicPr>
            <a:picLocks/>
          </p:cNvPicPr>
          <p:nvPr/>
        </p:nvPicPr>
        <p:blipFill>
          <a:blip r:embed="rId3">
            <a:extLst/>
          </a:blip>
          <a:stretch>
            <a:fillRect/>
          </a:stretch>
        </p:blipFill>
        <p:spPr>
          <a:xfrm>
            <a:off x="304014" y="1061535"/>
            <a:ext cx="3187701" cy="4159806"/>
          </a:xfrm>
          <a:prstGeom prst="rect">
            <a:avLst/>
          </a:prstGeom>
        </p:spPr>
      </p:pic>
      <p:sp>
        <p:nvSpPr>
          <p:cNvPr id="578" name="Williamina Fleming"/>
          <p:cNvSpPr txBox="1"/>
          <p:nvPr/>
        </p:nvSpPr>
        <p:spPr>
          <a:xfrm>
            <a:off x="304014" y="409766"/>
            <a:ext cx="3187701" cy="48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400" b="1" i="1">
                <a:solidFill>
                  <a:srgbClr val="FFFFFF"/>
                </a:solidFill>
                <a:latin typeface="Palatino"/>
                <a:ea typeface="Palatino"/>
                <a:cs typeface="Palatino"/>
                <a:sym typeface="Palatino"/>
              </a:defRPr>
            </a:lvl1pPr>
          </a:lstStyle>
          <a:p>
            <a:r>
              <a:t>Williamina Fleming</a:t>
            </a:r>
          </a:p>
        </p:txBody>
      </p:sp>
      <p:pic>
        <p:nvPicPr>
          <p:cNvPr id="579" name="b1528e1c5d92fe275d006dc343ff1c1c.jpg" descr="b1528e1c5d92fe275d006dc343ff1c1c.jpg"/>
          <p:cNvPicPr>
            <a:picLocks/>
          </p:cNvPicPr>
          <p:nvPr/>
        </p:nvPicPr>
        <p:blipFill>
          <a:blip r:embed="rId4">
            <a:extLst/>
          </a:blip>
          <a:stretch>
            <a:fillRect/>
          </a:stretch>
        </p:blipFill>
        <p:spPr>
          <a:xfrm>
            <a:off x="3897368" y="2878485"/>
            <a:ext cx="6184262" cy="4638197"/>
          </a:xfrm>
          <a:prstGeom prst="rect">
            <a:avLst/>
          </a:prstGeom>
        </p:spPr>
      </p:pic>
      <p:grpSp>
        <p:nvGrpSpPr>
          <p:cNvPr id="582" name="Principal autora del famoso catálogo de Henry Draper.…"/>
          <p:cNvGrpSpPr/>
          <p:nvPr/>
        </p:nvGrpSpPr>
        <p:grpSpPr>
          <a:xfrm>
            <a:off x="4157302" y="214493"/>
            <a:ext cx="5664393" cy="2514601"/>
            <a:chOff x="0" y="0"/>
            <a:chExt cx="5664391" cy="2514600"/>
          </a:xfrm>
        </p:grpSpPr>
        <p:sp>
          <p:nvSpPr>
            <p:cNvPr id="581" name="Principal autora del famoso catálogo de Henry Draper.…"/>
            <p:cNvSpPr txBox="1"/>
            <p:nvPr/>
          </p:nvSpPr>
          <p:spPr>
            <a:xfrm>
              <a:off x="25400" y="25400"/>
              <a:ext cx="5613592" cy="24638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228600" indent="-228600">
                <a:lnSpc>
                  <a:spcPct val="120000"/>
                </a:lnSpc>
                <a:buSzPct val="100000"/>
                <a:buChar char="•"/>
                <a:defRPr sz="2200">
                  <a:solidFill>
                    <a:srgbClr val="FFFFFF"/>
                  </a:solidFill>
                  <a:latin typeface="Lucida Grande"/>
                  <a:ea typeface="Lucida Grande"/>
                  <a:cs typeface="Lucida Grande"/>
                  <a:sym typeface="Lucida Grande"/>
                </a:defRPr>
              </a:pPr>
              <a:r>
                <a:t>Principal autora del famoso catálogo de Henry Draper.</a:t>
              </a:r>
            </a:p>
            <a:p>
              <a:pPr marL="228600" indent="-228600">
                <a:lnSpc>
                  <a:spcPct val="120000"/>
                </a:lnSpc>
                <a:buSzPct val="100000"/>
                <a:buChar char="•"/>
                <a:defRPr sz="2200">
                  <a:solidFill>
                    <a:srgbClr val="FFFFFF"/>
                  </a:solidFill>
                  <a:latin typeface="Lucida Grande"/>
                  <a:ea typeface="Lucida Grande"/>
                  <a:cs typeface="Lucida Grande"/>
                  <a:sym typeface="Lucida Grande"/>
                </a:defRPr>
              </a:pPr>
              <a:r>
                <a:t>Hasta 1911, había descubierto 10 novas, 59 nebulosas, más de 300 estrellas variables y </a:t>
              </a:r>
              <a:r>
                <a:rPr u="sng"/>
                <a:t>la primera enana blanca</a:t>
              </a:r>
              <a:r>
                <a:t>. </a:t>
              </a:r>
            </a:p>
          </p:txBody>
        </p:sp>
        <p:pic>
          <p:nvPicPr>
            <p:cNvPr id="580" name="Principal autora del famoso catálogo de Henry Draper.… Principal autora del famoso catálogo de Henry Draper.&#10;Hasta 1911, había descubierto 10 novas, 59 nebulosas, más de 300 estrellas variables y la primera enana blanca. " descr="Principal autora del famoso catálogo de Henry Draper.… Principal autora del famoso catálogo de Henry Draper.Hasta 1911, había descubierto 10 novas, 59 nebulosas, más de 300 estrellas variables y la primera enana blanca. "/>
            <p:cNvPicPr>
              <a:picLocks/>
            </p:cNvPicPr>
            <p:nvPr/>
          </p:nvPicPr>
          <p:blipFill>
            <a:blip r:embed="rId5">
              <a:extLst/>
            </a:blip>
            <a:stretch>
              <a:fillRect/>
            </a:stretch>
          </p:blipFill>
          <p:spPr>
            <a:xfrm>
              <a:off x="0" y="0"/>
              <a:ext cx="5664392" cy="25146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Annie Jump Cannon"/>
          <p:cNvSpPr txBox="1"/>
          <p:nvPr/>
        </p:nvSpPr>
        <p:spPr>
          <a:xfrm>
            <a:off x="3424506" y="673622"/>
            <a:ext cx="1945003" cy="965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700" b="1" i="1">
                <a:solidFill>
                  <a:srgbClr val="FFFFFF"/>
                </a:solidFill>
                <a:latin typeface="Palatino"/>
                <a:ea typeface="Palatino"/>
                <a:cs typeface="Palatino"/>
                <a:sym typeface="Palatino"/>
              </a:defRPr>
            </a:lvl1pPr>
          </a:lstStyle>
          <a:p>
            <a:r>
              <a:t>Annie Jump Cannon</a:t>
            </a:r>
          </a:p>
        </p:txBody>
      </p:sp>
      <p:grpSp>
        <p:nvGrpSpPr>
          <p:cNvPr id="589" name="annie-jump-cannon.jpg"/>
          <p:cNvGrpSpPr/>
          <p:nvPr/>
        </p:nvGrpSpPr>
        <p:grpSpPr>
          <a:xfrm>
            <a:off x="293212" y="358812"/>
            <a:ext cx="2870745" cy="3252391"/>
            <a:chOff x="0" y="0"/>
            <a:chExt cx="2870744" cy="3252390"/>
          </a:xfrm>
        </p:grpSpPr>
        <p:pic>
          <p:nvPicPr>
            <p:cNvPr id="588" name="annie-jump-cannon.jpg" descr="annie-jump-cannon.jpg"/>
            <p:cNvPicPr>
              <a:picLocks noChangeAspect="1"/>
            </p:cNvPicPr>
            <p:nvPr/>
          </p:nvPicPr>
          <p:blipFill>
            <a:blip r:embed="rId3">
              <a:extLst/>
            </a:blip>
            <a:stretch>
              <a:fillRect/>
            </a:stretch>
          </p:blipFill>
          <p:spPr>
            <a:xfrm>
              <a:off x="25400" y="25400"/>
              <a:ext cx="2819945" cy="3201591"/>
            </a:xfrm>
            <a:prstGeom prst="rect">
              <a:avLst/>
            </a:prstGeom>
            <a:ln>
              <a:noFill/>
            </a:ln>
            <a:effectLst/>
          </p:spPr>
        </p:pic>
        <p:pic>
          <p:nvPicPr>
            <p:cNvPr id="587" name="annie-jump-cannon.jpg" descr="annie-jump-cannon.jpg"/>
            <p:cNvPicPr>
              <a:picLocks/>
            </p:cNvPicPr>
            <p:nvPr/>
          </p:nvPicPr>
          <p:blipFill>
            <a:blip r:embed="rId4">
              <a:extLst/>
            </a:blip>
            <a:stretch>
              <a:fillRect/>
            </a:stretch>
          </p:blipFill>
          <p:spPr>
            <a:xfrm>
              <a:off x="0" y="0"/>
              <a:ext cx="2870745" cy="3252391"/>
            </a:xfrm>
            <a:prstGeom prst="rect">
              <a:avLst/>
            </a:prstGeom>
            <a:effectLst/>
          </p:spPr>
        </p:pic>
      </p:grpSp>
      <p:pic>
        <p:nvPicPr>
          <p:cNvPr id="590" name="Imagen" descr="Imagen"/>
          <p:cNvPicPr>
            <a:picLocks noChangeAspect="1"/>
          </p:cNvPicPr>
          <p:nvPr/>
        </p:nvPicPr>
        <p:blipFill>
          <a:blip r:embed="rId5">
            <a:extLst/>
          </a:blip>
          <a:srcRect r="10726"/>
          <a:stretch>
            <a:fillRect/>
          </a:stretch>
        </p:blipFill>
        <p:spPr>
          <a:xfrm>
            <a:off x="3202835" y="3936795"/>
            <a:ext cx="6898071" cy="3615656"/>
          </a:xfrm>
          <a:prstGeom prst="rect">
            <a:avLst/>
          </a:prstGeom>
          <a:ln w="12700">
            <a:miter lim="400000"/>
          </a:ln>
        </p:spPr>
      </p:pic>
      <p:pic>
        <p:nvPicPr>
          <p:cNvPr id="591" name="Imagen" descr="Imagen"/>
          <p:cNvPicPr>
            <a:picLocks noChangeAspect="1"/>
          </p:cNvPicPr>
          <p:nvPr/>
        </p:nvPicPr>
        <p:blipFill>
          <a:blip r:embed="rId6">
            <a:extLst/>
          </a:blip>
          <a:stretch>
            <a:fillRect/>
          </a:stretch>
        </p:blipFill>
        <p:spPr>
          <a:xfrm>
            <a:off x="4352602" y="3071187"/>
            <a:ext cx="4666536" cy="598605"/>
          </a:xfrm>
          <a:prstGeom prst="rect">
            <a:avLst/>
          </a:prstGeom>
          <a:ln w="12700">
            <a:miter lim="400000"/>
          </a:ln>
        </p:spPr>
      </p:pic>
      <p:sp>
        <p:nvSpPr>
          <p:cNvPr id="592" name="Texto"/>
          <p:cNvSpPr txBox="1"/>
          <p:nvPr/>
        </p:nvSpPr>
        <p:spPr>
          <a:xfrm>
            <a:off x="6602690" y="3033826"/>
            <a:ext cx="478558" cy="279401"/>
          </a:xfrm>
          <a:prstGeom prst="rect">
            <a:avLst/>
          </a:prstGeom>
          <a:ln w="12700">
            <a:miter lim="400000"/>
          </a:ln>
        </p:spPr>
        <p:txBody>
          <a:bodyPr wrap="none" lIns="50800" tIns="50800" rIns="50800" bIns="50800" anchor="ctr">
            <a:spAutoFit/>
          </a:bodyPr>
          <a:lstStyle/>
          <a:p>
            <a:endParaRPr/>
          </a:p>
        </p:txBody>
      </p:sp>
      <p:grpSp>
        <p:nvGrpSpPr>
          <p:cNvPr id="595" name="Clasificó más estrellas que ningún otro ser humano en la historia:…"/>
          <p:cNvGrpSpPr/>
          <p:nvPr/>
        </p:nvGrpSpPr>
        <p:grpSpPr>
          <a:xfrm>
            <a:off x="6334588" y="312704"/>
            <a:ext cx="3442333" cy="1987423"/>
            <a:chOff x="0" y="0"/>
            <a:chExt cx="3442331" cy="1987421"/>
          </a:xfrm>
        </p:grpSpPr>
        <p:sp>
          <p:nvSpPr>
            <p:cNvPr id="594" name="Clasificó más estrellas que ningún otro ser humano en la historia:…"/>
            <p:cNvSpPr/>
            <p:nvPr/>
          </p:nvSpPr>
          <p:spPr>
            <a:xfrm>
              <a:off x="25400" y="25400"/>
              <a:ext cx="3391532" cy="1936622"/>
            </a:xfrm>
            <a:prstGeom prst="roundRect">
              <a:avLst>
                <a:gd name="adj" fmla="val 16688"/>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z="2200">
                  <a:solidFill>
                    <a:srgbClr val="FFFFFF"/>
                  </a:solidFill>
                  <a:latin typeface="Verdana"/>
                  <a:ea typeface="Verdana"/>
                  <a:cs typeface="Verdana"/>
                  <a:sym typeface="Verdana"/>
                </a:defRPr>
              </a:pPr>
              <a:r>
                <a:t>Clasificó más estrellas que ningún otro ser humano en la historia:</a:t>
              </a:r>
            </a:p>
            <a:p>
              <a:pPr algn="ctr">
                <a:defRPr sz="2200" b="1">
                  <a:solidFill>
                    <a:srgbClr val="FFFFFF"/>
                  </a:solidFill>
                  <a:latin typeface="Verdana"/>
                  <a:ea typeface="Verdana"/>
                  <a:cs typeface="Verdana"/>
                  <a:sym typeface="Verdana"/>
                </a:defRPr>
              </a:pPr>
              <a:r>
                <a:t>350.000 estrellas</a:t>
              </a:r>
            </a:p>
          </p:txBody>
        </p:sp>
        <p:pic>
          <p:nvPicPr>
            <p:cNvPr id="593" name="Clasificó más estrellas que ningún otro ser humano en la historia:… Clasificó más estrellas que ningún otro ser humano en la historia:&#10;350.000 estrellas" descr="Clasificó más estrellas que ningún otro ser humano en la historia:… Clasificó más estrellas que ningún otro ser humano en la historia:350.000 estrellas"/>
            <p:cNvPicPr>
              <a:picLocks/>
            </p:cNvPicPr>
            <p:nvPr/>
          </p:nvPicPr>
          <p:blipFill>
            <a:blip r:embed="rId7">
              <a:extLst/>
            </a:blip>
            <a:stretch>
              <a:fillRect/>
            </a:stretch>
          </p:blipFill>
          <p:spPr>
            <a:xfrm>
              <a:off x="0" y="0"/>
              <a:ext cx="3442332" cy="1987422"/>
            </a:xfrm>
            <a:prstGeom prst="rect">
              <a:avLst/>
            </a:prstGeom>
            <a:effectLst/>
          </p:spPr>
        </p:pic>
      </p:grpSp>
      <p:grpSp>
        <p:nvGrpSpPr>
          <p:cNvPr id="598" name="En 1922 la Unión Internacional de Astronomía aprobó la resolución para usar su sistema."/>
          <p:cNvGrpSpPr/>
          <p:nvPr/>
        </p:nvGrpSpPr>
        <p:grpSpPr>
          <a:xfrm>
            <a:off x="210071" y="4750862"/>
            <a:ext cx="2870746" cy="1987399"/>
            <a:chOff x="0" y="0"/>
            <a:chExt cx="2870744" cy="1987398"/>
          </a:xfrm>
        </p:grpSpPr>
        <p:sp>
          <p:nvSpPr>
            <p:cNvPr id="597" name="En 1922 la Unión Internacional de Astronomía aprobó la resolución para usar su sistema."/>
            <p:cNvSpPr/>
            <p:nvPr/>
          </p:nvSpPr>
          <p:spPr>
            <a:xfrm>
              <a:off x="25399" y="25400"/>
              <a:ext cx="2819946" cy="1936599"/>
            </a:xfrm>
            <a:prstGeom prst="roundRect">
              <a:avLst>
                <a:gd name="adj" fmla="val 15651"/>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z="1800">
                  <a:solidFill>
                    <a:srgbClr val="FFFFFF"/>
                  </a:solidFill>
                  <a:latin typeface="Verdana"/>
                  <a:ea typeface="Verdana"/>
                  <a:cs typeface="Verdana"/>
                  <a:sym typeface="Verdana"/>
                </a:defRPr>
              </a:lvl1pPr>
            </a:lstStyle>
            <a:p>
              <a:r>
                <a:t>En 1922 la Unión Internacional de Astronomía aprobó la resolución para usar su sistema.</a:t>
              </a:r>
            </a:p>
          </p:txBody>
        </p:sp>
        <p:pic>
          <p:nvPicPr>
            <p:cNvPr id="596" name="En 1922 la Unión Internacional de Astronomía aprobó la resolución para usar su sistema. En 1922 la Unión Internacional de Astronomía aprobó la resolución para usar su sistema." descr="En 1922 la Unión Internacional de Astronomía aprobó la resolución para usar su sistema. En 1922 la Unión Internacional de Astronomía aprobó la resolución para usar su sistema."/>
            <p:cNvPicPr>
              <a:picLocks/>
            </p:cNvPicPr>
            <p:nvPr/>
          </p:nvPicPr>
          <p:blipFill>
            <a:blip r:embed="rId8">
              <a:extLst/>
            </a:blip>
            <a:stretch>
              <a:fillRect/>
            </a:stretch>
          </p:blipFill>
          <p:spPr>
            <a:xfrm>
              <a:off x="0" y="0"/>
              <a:ext cx="2870745" cy="1987399"/>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 name="henrietta_Leavitt.jpg"/>
          <p:cNvGrpSpPr/>
          <p:nvPr/>
        </p:nvGrpSpPr>
        <p:grpSpPr>
          <a:xfrm>
            <a:off x="422360" y="4106448"/>
            <a:ext cx="2578103" cy="3352776"/>
            <a:chOff x="0" y="0"/>
            <a:chExt cx="2578101" cy="3352774"/>
          </a:xfrm>
        </p:grpSpPr>
        <p:pic>
          <p:nvPicPr>
            <p:cNvPr id="603" name="henrietta_Leavitt.jpg" descr="henrietta_Leavitt.jpg"/>
            <p:cNvPicPr>
              <a:picLocks noChangeAspect="1"/>
            </p:cNvPicPr>
            <p:nvPr/>
          </p:nvPicPr>
          <p:blipFill>
            <a:blip r:embed="rId3">
              <a:extLst/>
            </a:blip>
            <a:stretch>
              <a:fillRect/>
            </a:stretch>
          </p:blipFill>
          <p:spPr>
            <a:xfrm>
              <a:off x="25399" y="25400"/>
              <a:ext cx="2527303" cy="3301975"/>
            </a:xfrm>
            <a:prstGeom prst="rect">
              <a:avLst/>
            </a:prstGeom>
            <a:ln>
              <a:noFill/>
            </a:ln>
            <a:effectLst/>
          </p:spPr>
        </p:pic>
        <p:pic>
          <p:nvPicPr>
            <p:cNvPr id="602" name="henrietta_Leavitt.jpg" descr="henrietta_Leavitt.jpg"/>
            <p:cNvPicPr>
              <a:picLocks/>
            </p:cNvPicPr>
            <p:nvPr/>
          </p:nvPicPr>
          <p:blipFill>
            <a:blip r:embed="rId4">
              <a:extLst/>
            </a:blip>
            <a:stretch>
              <a:fillRect/>
            </a:stretch>
          </p:blipFill>
          <p:spPr>
            <a:xfrm>
              <a:off x="-1" y="0"/>
              <a:ext cx="2578103" cy="3352775"/>
            </a:xfrm>
            <a:prstGeom prst="rect">
              <a:avLst/>
            </a:prstGeom>
            <a:effectLst/>
          </p:spPr>
        </p:pic>
      </p:grpSp>
      <p:sp>
        <p:nvSpPr>
          <p:cNvPr id="605" name="Henrietta Swan Leavitt"/>
          <p:cNvSpPr txBox="1"/>
          <p:nvPr/>
        </p:nvSpPr>
        <p:spPr>
          <a:xfrm>
            <a:off x="117561" y="3073664"/>
            <a:ext cx="3187701"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400" b="1" i="1">
                <a:solidFill>
                  <a:srgbClr val="FFFFFF"/>
                </a:solidFill>
                <a:latin typeface="Palatino"/>
                <a:ea typeface="Palatino"/>
                <a:cs typeface="Palatino"/>
                <a:sym typeface="Palatino"/>
              </a:defRPr>
            </a:lvl1pPr>
          </a:lstStyle>
          <a:p>
            <a:r>
              <a:t>Henrietta Swan Leavitt </a:t>
            </a:r>
          </a:p>
        </p:txBody>
      </p:sp>
      <p:pic>
        <p:nvPicPr>
          <p:cNvPr id="606" name="Captura de pantalla 2019-02-21 a las 18.06.18.png" descr="Captura de pantalla 2019-02-21 a las 18.06.18.png"/>
          <p:cNvPicPr>
            <a:picLocks noChangeAspect="1"/>
          </p:cNvPicPr>
          <p:nvPr/>
        </p:nvPicPr>
        <p:blipFill>
          <a:blip r:embed="rId5">
            <a:extLst/>
          </a:blip>
          <a:stretch>
            <a:fillRect/>
          </a:stretch>
        </p:blipFill>
        <p:spPr>
          <a:xfrm>
            <a:off x="6827830" y="67288"/>
            <a:ext cx="2666750" cy="2991221"/>
          </a:xfrm>
          <a:prstGeom prst="rect">
            <a:avLst/>
          </a:prstGeom>
          <a:ln w="12700">
            <a:miter lim="400000"/>
          </a:ln>
        </p:spPr>
      </p:pic>
      <p:pic>
        <p:nvPicPr>
          <p:cNvPr id="607" name="Captura de pantalla 2019-02-21 a las 18.04.24.png" descr="Captura de pantalla 2019-02-21 a las 18.04.24.png"/>
          <p:cNvPicPr>
            <a:picLocks noChangeAspect="1"/>
          </p:cNvPicPr>
          <p:nvPr/>
        </p:nvPicPr>
        <p:blipFill>
          <a:blip r:embed="rId6">
            <a:extLst/>
          </a:blip>
          <a:stretch>
            <a:fillRect/>
          </a:stretch>
        </p:blipFill>
        <p:spPr>
          <a:xfrm>
            <a:off x="1623399" y="195917"/>
            <a:ext cx="4686793" cy="2733963"/>
          </a:xfrm>
          <a:prstGeom prst="rect">
            <a:avLst/>
          </a:prstGeom>
          <a:ln w="12700">
            <a:miter lim="400000"/>
          </a:ln>
        </p:spPr>
      </p:pic>
      <p:pic>
        <p:nvPicPr>
          <p:cNvPr id="608" name="Captura de pantalla 2012-12-05 a la(s) 20.01.26.png" descr="Captura de pantalla 2012-12-05 a la(s) 20.01.26.png"/>
          <p:cNvPicPr>
            <a:picLocks noChangeAspect="1"/>
          </p:cNvPicPr>
          <p:nvPr/>
        </p:nvPicPr>
        <p:blipFill>
          <a:blip r:embed="rId7">
            <a:extLst/>
          </a:blip>
          <a:srcRect l="11353" r="8368" b="4354"/>
          <a:stretch>
            <a:fillRect/>
          </a:stretch>
        </p:blipFill>
        <p:spPr>
          <a:xfrm>
            <a:off x="3889960" y="3821876"/>
            <a:ext cx="5922035" cy="3921750"/>
          </a:xfrm>
          <a:prstGeom prst="rect">
            <a:avLst/>
          </a:prstGeom>
          <a:ln w="12700">
            <a:miter lim="400000"/>
          </a:ln>
        </p:spPr>
      </p:pic>
      <p:grpSp>
        <p:nvGrpSpPr>
          <p:cNvPr id="611" name="¡Nos dio la clave para medir distancias en el Universo!"/>
          <p:cNvGrpSpPr/>
          <p:nvPr/>
        </p:nvGrpSpPr>
        <p:grpSpPr>
          <a:xfrm>
            <a:off x="3387676" y="3379837"/>
            <a:ext cx="6580368" cy="455563"/>
            <a:chOff x="0" y="0"/>
            <a:chExt cx="6580366" cy="455562"/>
          </a:xfrm>
        </p:grpSpPr>
        <p:sp>
          <p:nvSpPr>
            <p:cNvPr id="610" name="¡Nos dio la clave para medir distancias en el Universo!"/>
            <p:cNvSpPr/>
            <p:nvPr/>
          </p:nvSpPr>
          <p:spPr>
            <a:xfrm>
              <a:off x="25399" y="25400"/>
              <a:ext cx="6529568" cy="404763"/>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z="1800">
                  <a:solidFill>
                    <a:srgbClr val="FFFFFF"/>
                  </a:solidFill>
                  <a:latin typeface="Verdana"/>
                  <a:ea typeface="Verdana"/>
                  <a:cs typeface="Verdana"/>
                  <a:sym typeface="Verdana"/>
                </a:defRPr>
              </a:lvl1pPr>
            </a:lstStyle>
            <a:p>
              <a:r>
                <a:t>¡Nos dio la clave para medir distancias en el Universo!</a:t>
              </a:r>
            </a:p>
          </p:txBody>
        </p:sp>
        <p:pic>
          <p:nvPicPr>
            <p:cNvPr id="609" name="¡Nos dio la clave para medir distancias en el Universo! ¡Nos dio la clave para medir distancias en el Universo!" descr="¡Nos dio la clave para medir distancias en el Universo! ¡Nos dio la clave para medir distancias en el Universo!"/>
            <p:cNvPicPr>
              <a:picLocks/>
            </p:cNvPicPr>
            <p:nvPr/>
          </p:nvPicPr>
          <p:blipFill>
            <a:blip r:embed="rId8">
              <a:extLst/>
            </a:blip>
            <a:stretch>
              <a:fillRect/>
            </a:stretch>
          </p:blipFill>
          <p:spPr>
            <a:xfrm>
              <a:off x="-1" y="0"/>
              <a:ext cx="6580368" cy="455563"/>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7" name="celiapayne.jpg"/>
          <p:cNvGrpSpPr/>
          <p:nvPr/>
        </p:nvGrpSpPr>
        <p:grpSpPr>
          <a:xfrm>
            <a:off x="241616" y="107616"/>
            <a:ext cx="2242565" cy="2680917"/>
            <a:chOff x="0" y="0"/>
            <a:chExt cx="2242563" cy="2680916"/>
          </a:xfrm>
        </p:grpSpPr>
        <p:pic>
          <p:nvPicPr>
            <p:cNvPr id="616" name="celiapayne.jpg" descr="celiapayne.jpg"/>
            <p:cNvPicPr>
              <a:picLocks noChangeAspect="1"/>
            </p:cNvPicPr>
            <p:nvPr/>
          </p:nvPicPr>
          <p:blipFill>
            <a:blip r:embed="rId3">
              <a:extLst/>
            </a:blip>
            <a:stretch>
              <a:fillRect/>
            </a:stretch>
          </p:blipFill>
          <p:spPr>
            <a:xfrm>
              <a:off x="25400" y="25400"/>
              <a:ext cx="2191764" cy="2630117"/>
            </a:xfrm>
            <a:prstGeom prst="rect">
              <a:avLst/>
            </a:prstGeom>
            <a:ln>
              <a:noFill/>
            </a:ln>
            <a:effectLst/>
          </p:spPr>
        </p:pic>
        <p:pic>
          <p:nvPicPr>
            <p:cNvPr id="615" name="celiapayne.jpg" descr="celiapayne.jpg"/>
            <p:cNvPicPr>
              <a:picLocks/>
            </p:cNvPicPr>
            <p:nvPr/>
          </p:nvPicPr>
          <p:blipFill>
            <a:blip r:embed="rId4">
              <a:extLst/>
            </a:blip>
            <a:stretch>
              <a:fillRect/>
            </a:stretch>
          </p:blipFill>
          <p:spPr>
            <a:xfrm>
              <a:off x="0" y="0"/>
              <a:ext cx="2242564" cy="2680917"/>
            </a:xfrm>
            <a:prstGeom prst="rect">
              <a:avLst/>
            </a:prstGeom>
            <a:effectLst/>
          </p:spPr>
        </p:pic>
      </p:grpSp>
      <p:sp>
        <p:nvSpPr>
          <p:cNvPr id="618" name="Cecilia Payne"/>
          <p:cNvSpPr txBox="1"/>
          <p:nvPr/>
        </p:nvSpPr>
        <p:spPr>
          <a:xfrm>
            <a:off x="-378741" y="2767238"/>
            <a:ext cx="3187701" cy="48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000" b="1" i="1">
                <a:solidFill>
                  <a:srgbClr val="FFFFFF"/>
                </a:solidFill>
                <a:latin typeface="Palatino"/>
                <a:ea typeface="Palatino"/>
                <a:cs typeface="Palatino"/>
                <a:sym typeface="Palatino"/>
              </a:defRPr>
            </a:lvl1pPr>
          </a:lstStyle>
          <a:p>
            <a:r>
              <a:t>Cecilia Payne</a:t>
            </a:r>
          </a:p>
        </p:txBody>
      </p:sp>
      <p:pic>
        <p:nvPicPr>
          <p:cNvPr id="619" name="Imagen" descr="Imagen"/>
          <p:cNvPicPr>
            <a:picLocks noChangeAspect="1"/>
          </p:cNvPicPr>
          <p:nvPr/>
        </p:nvPicPr>
        <p:blipFill>
          <a:blip r:embed="rId5">
            <a:extLst/>
          </a:blip>
          <a:stretch>
            <a:fillRect/>
          </a:stretch>
        </p:blipFill>
        <p:spPr>
          <a:xfrm>
            <a:off x="2920435" y="269518"/>
            <a:ext cx="3311765" cy="3157261"/>
          </a:xfrm>
          <a:prstGeom prst="rect">
            <a:avLst/>
          </a:prstGeom>
          <a:ln w="12700">
            <a:miter lim="400000"/>
          </a:ln>
        </p:spPr>
      </p:pic>
      <p:pic>
        <p:nvPicPr>
          <p:cNvPr id="620" name="DL1O3mjXkAAGBZb.jpg" descr="DL1O3mjXkAAGBZb.jpg"/>
          <p:cNvPicPr>
            <a:picLocks/>
          </p:cNvPicPr>
          <p:nvPr/>
        </p:nvPicPr>
        <p:blipFill>
          <a:blip r:embed="rId6">
            <a:extLst/>
          </a:blip>
          <a:stretch>
            <a:fillRect/>
          </a:stretch>
        </p:blipFill>
        <p:spPr>
          <a:xfrm>
            <a:off x="892950" y="3495208"/>
            <a:ext cx="2878069" cy="4097721"/>
          </a:xfrm>
          <a:prstGeom prst="rect">
            <a:avLst/>
          </a:prstGeom>
        </p:spPr>
      </p:pic>
      <p:graphicFrame>
        <p:nvGraphicFramePr>
          <p:cNvPr id="621" name="Tabla"/>
          <p:cNvGraphicFramePr/>
          <p:nvPr>
            <p:extLst>
              <p:ext uri="{D42A27DB-BD31-4B8C-83A1-F6EECF244321}">
                <p14:modId xmlns:p14="http://schemas.microsoft.com/office/powerpoint/2010/main" val="3437291052"/>
              </p:ext>
            </p:extLst>
          </p:nvPr>
        </p:nvGraphicFramePr>
        <p:xfrm>
          <a:off x="6466661" y="269518"/>
          <a:ext cx="3341077" cy="6510020"/>
        </p:xfrm>
        <a:graphic>
          <a:graphicData uri="http://schemas.openxmlformats.org/drawingml/2006/table">
            <a:tbl>
              <a:tblPr>
                <a:tableStyleId>{4C3C2611-4C71-4FC5-86AE-919BDF0F9419}</a:tableStyleId>
              </a:tblPr>
              <a:tblGrid>
                <a:gridCol w="1686527"/>
                <a:gridCol w="1654550"/>
              </a:tblGrid>
              <a:tr h="426659">
                <a:tc>
                  <a:txBody>
                    <a:bodyPr/>
                    <a:lstStyle/>
                    <a:p>
                      <a:pPr>
                        <a:lnSpc>
                          <a:spcPts val="3600"/>
                        </a:lnSpc>
                        <a:defRPr sz="1800">
                          <a:solidFill>
                            <a:srgbClr val="000000"/>
                          </a:solidFill>
                        </a:defRPr>
                      </a:pPr>
                      <a:r>
                        <a:rPr sz="1000" b="1">
                          <a:latin typeface="Verdana"/>
                          <a:ea typeface="Verdana"/>
                          <a:cs typeface="Verdana"/>
                          <a:sym typeface="Verdana"/>
                        </a:rPr>
                        <a:t>Elemento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solidFill>
                      <a:srgbClr val="FDCB56"/>
                    </a:solidFill>
                  </a:tcPr>
                </a:tc>
                <a:tc>
                  <a:txBody>
                    <a:bodyPr/>
                    <a:lstStyle/>
                    <a:p>
                      <a:pPr>
                        <a:lnSpc>
                          <a:spcPts val="3600"/>
                        </a:lnSpc>
                        <a:defRPr sz="1800">
                          <a:solidFill>
                            <a:srgbClr val="000000"/>
                          </a:solidFill>
                        </a:defRPr>
                      </a:pPr>
                      <a:r>
                        <a:rPr sz="1000" b="1">
                          <a:latin typeface="Verdana"/>
                          <a:ea typeface="Verdana"/>
                          <a:cs typeface="Verdana"/>
                          <a:sym typeface="Verdana"/>
                        </a:rPr>
                        <a:t>%</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solidFill>
                      <a:srgbClr val="FDCB56"/>
                    </a:solidFill>
                  </a:tcPr>
                </a:tc>
              </a:tr>
              <a:tr h="426659">
                <a:tc>
                  <a:txBody>
                    <a:bodyPr/>
                    <a:lstStyle/>
                    <a:p>
                      <a:pPr>
                        <a:lnSpc>
                          <a:spcPts val="3600"/>
                        </a:lnSpc>
                        <a:defRPr sz="1800">
                          <a:solidFill>
                            <a:srgbClr val="000000"/>
                          </a:solidFill>
                        </a:defRPr>
                      </a:pPr>
                      <a:r>
                        <a:rPr sz="1000" b="1" dirty="0">
                          <a:solidFill>
                            <a:srgbClr val="FFFFFF"/>
                          </a:solidFill>
                          <a:latin typeface="Verdana"/>
                          <a:ea typeface="Verdana"/>
                          <a:cs typeface="Verdana"/>
                          <a:sym typeface="Verdana"/>
                        </a:rPr>
                        <a:t>Hidrógeno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b="1">
                          <a:solidFill>
                            <a:srgbClr val="FFFFFF"/>
                          </a:solidFill>
                          <a:latin typeface="Verdana"/>
                          <a:ea typeface="Verdana"/>
                          <a:cs typeface="Verdana"/>
                          <a:sym typeface="Verdana"/>
                        </a:rPr>
                        <a:t>73,46</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b="1" dirty="0">
                          <a:solidFill>
                            <a:srgbClr val="FFFFFF"/>
                          </a:solidFill>
                          <a:latin typeface="Verdana"/>
                          <a:ea typeface="Verdana"/>
                          <a:cs typeface="Verdana"/>
                          <a:sym typeface="Verdana"/>
                        </a:rPr>
                        <a:t>Helio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b="1">
                          <a:solidFill>
                            <a:srgbClr val="FFFFFF"/>
                          </a:solidFill>
                          <a:latin typeface="Verdana"/>
                          <a:ea typeface="Verdana"/>
                          <a:cs typeface="Verdana"/>
                          <a:sym typeface="Verdana"/>
                        </a:rPr>
                        <a:t>24,85</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Oxígeno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0,77</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dirty="0">
                          <a:solidFill>
                            <a:srgbClr val="FFFFFF"/>
                          </a:solidFill>
                          <a:latin typeface="Verdana"/>
                          <a:ea typeface="Verdana"/>
                          <a:cs typeface="Verdana"/>
                          <a:sym typeface="Verdana"/>
                        </a:rPr>
                        <a:t>Carbono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0,29</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Hierro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0,16</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Azufre</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dirty="0">
                          <a:solidFill>
                            <a:srgbClr val="FFFFFF"/>
                          </a:solidFill>
                          <a:latin typeface="Verdana"/>
                          <a:ea typeface="Verdana"/>
                          <a:cs typeface="Verdana"/>
                          <a:sym typeface="Verdana"/>
                        </a:rPr>
                        <a:t>0,12</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Neón</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0,12</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dirty="0">
                          <a:solidFill>
                            <a:srgbClr val="FFFFFF"/>
                          </a:solidFill>
                          <a:latin typeface="Verdana"/>
                          <a:ea typeface="Verdana"/>
                          <a:cs typeface="Verdana"/>
                          <a:sym typeface="Verdana"/>
                        </a:rPr>
                        <a:t>Nitrogéno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0,09</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Silicio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0,07</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r h="426659">
                <a:tc>
                  <a:txBody>
                    <a:bodyPr/>
                    <a:lstStyle/>
                    <a:p>
                      <a:pPr>
                        <a:lnSpc>
                          <a:spcPts val="3600"/>
                        </a:lnSpc>
                        <a:defRPr sz="1800">
                          <a:solidFill>
                            <a:srgbClr val="000000"/>
                          </a:solidFill>
                        </a:defRPr>
                      </a:pPr>
                      <a:r>
                        <a:rPr sz="1000">
                          <a:solidFill>
                            <a:srgbClr val="FFFFFF"/>
                          </a:solidFill>
                          <a:latin typeface="Verdana"/>
                          <a:ea typeface="Verdana"/>
                          <a:cs typeface="Verdana"/>
                          <a:sym typeface="Verdana"/>
                        </a:rPr>
                        <a:t>Magnesio</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c>
                  <a:txBody>
                    <a:bodyPr/>
                    <a:lstStyle/>
                    <a:p>
                      <a:pPr>
                        <a:lnSpc>
                          <a:spcPts val="3600"/>
                        </a:lnSpc>
                        <a:defRPr sz="1800">
                          <a:solidFill>
                            <a:srgbClr val="000000"/>
                          </a:solidFill>
                        </a:defRPr>
                      </a:pPr>
                      <a:r>
                        <a:rPr sz="1000" dirty="0">
                          <a:solidFill>
                            <a:srgbClr val="FFFFFF"/>
                          </a:solidFill>
                          <a:latin typeface="Verdana"/>
                          <a:ea typeface="Verdana"/>
                          <a:cs typeface="Verdana"/>
                          <a:sym typeface="Verdana"/>
                        </a:rPr>
                        <a:t>0,05</a:t>
                      </a:r>
                    </a:p>
                  </a:txBody>
                  <a:tcPr marL="67310" marR="67310" marT="67310" marB="67310" anchor="ctr" horzOverflow="overflow">
                    <a:lnL w="25400">
                      <a:solidFill>
                        <a:srgbClr val="728FBC"/>
                      </a:solidFill>
                      <a:miter lim="400000"/>
                    </a:lnL>
                    <a:lnR w="25400">
                      <a:solidFill>
                        <a:srgbClr val="728FBC"/>
                      </a:solidFill>
                      <a:miter lim="400000"/>
                    </a:lnR>
                    <a:lnT w="25400">
                      <a:solidFill>
                        <a:srgbClr val="728FBC"/>
                      </a:solidFill>
                      <a:miter lim="400000"/>
                    </a:lnT>
                    <a:lnB w="25400">
                      <a:solidFill>
                        <a:srgbClr val="728FBC"/>
                      </a:solidFill>
                      <a:miter lim="400000"/>
                    </a:lnB>
                  </a:tcPr>
                </a:tc>
              </a:tr>
            </a:tbl>
          </a:graphicData>
        </a:graphic>
      </p:graphicFrame>
      <p:pic>
        <p:nvPicPr>
          <p:cNvPr id="622" name="390_highresolutionsolarspectrum1200w.jpg" descr="390_highresolutionsolarspectrum1200w.jpg"/>
          <p:cNvPicPr>
            <a:picLocks noChangeAspect="1"/>
          </p:cNvPicPr>
          <p:nvPr/>
        </p:nvPicPr>
        <p:blipFill>
          <a:blip r:embed="rId7">
            <a:extLst/>
          </a:blip>
          <a:stretch>
            <a:fillRect/>
          </a:stretch>
        </p:blipFill>
        <p:spPr>
          <a:xfrm>
            <a:off x="4897899" y="4435668"/>
            <a:ext cx="5262101" cy="315726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Vera Rubin, 1928 - 2016"/>
          <p:cNvSpPr txBox="1"/>
          <p:nvPr/>
        </p:nvSpPr>
        <p:spPr>
          <a:xfrm>
            <a:off x="561705" y="281214"/>
            <a:ext cx="3972918"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500" b="1" i="1">
                <a:solidFill>
                  <a:srgbClr val="FFFFFF"/>
                </a:solidFill>
                <a:latin typeface="Palatino"/>
                <a:ea typeface="Palatino"/>
                <a:cs typeface="Palatino"/>
                <a:sym typeface="Palatino"/>
              </a:defRPr>
            </a:lvl1pPr>
          </a:lstStyle>
          <a:p>
            <a:r>
              <a:t>Vera Rubin, 1928 - 2016</a:t>
            </a:r>
          </a:p>
        </p:txBody>
      </p:sp>
      <p:pic>
        <p:nvPicPr>
          <p:cNvPr id="645" name="tel.jpg" descr="tel.jpg"/>
          <p:cNvPicPr>
            <a:picLocks noChangeAspect="1"/>
          </p:cNvPicPr>
          <p:nvPr/>
        </p:nvPicPr>
        <p:blipFill>
          <a:blip r:embed="rId3">
            <a:extLst/>
          </a:blip>
          <a:srcRect l="35580" b="3007"/>
          <a:stretch>
            <a:fillRect/>
          </a:stretch>
        </p:blipFill>
        <p:spPr>
          <a:xfrm>
            <a:off x="5518529" y="4066973"/>
            <a:ext cx="4145984" cy="3507181"/>
          </a:xfrm>
          <a:prstGeom prst="rect">
            <a:avLst/>
          </a:prstGeom>
          <a:ln w="12700">
            <a:miter lim="400000"/>
          </a:ln>
        </p:spPr>
      </p:pic>
      <p:pic>
        <p:nvPicPr>
          <p:cNvPr id="646" name="Fig2_CurvasRotacion_Rubin1980 .png" descr="Fig2_CurvasRotacion_Rubin1980 .png"/>
          <p:cNvPicPr>
            <a:picLocks noChangeAspect="1"/>
          </p:cNvPicPr>
          <p:nvPr/>
        </p:nvPicPr>
        <p:blipFill>
          <a:blip r:embed="rId4">
            <a:extLst/>
          </a:blip>
          <a:stretch>
            <a:fillRect/>
          </a:stretch>
        </p:blipFill>
        <p:spPr>
          <a:xfrm>
            <a:off x="6124755" y="125253"/>
            <a:ext cx="3187701" cy="3719970"/>
          </a:xfrm>
          <a:prstGeom prst="rect">
            <a:avLst/>
          </a:prstGeom>
          <a:ln w="12700">
            <a:miter lim="400000"/>
          </a:ln>
        </p:spPr>
      </p:pic>
      <p:pic>
        <p:nvPicPr>
          <p:cNvPr id="647" name="Fig4_Millenium_simulation_MPA.jpg" descr="Fig4_Millenium_simulation_MPA.jpg"/>
          <p:cNvPicPr>
            <a:picLocks noChangeAspect="1"/>
          </p:cNvPicPr>
          <p:nvPr/>
        </p:nvPicPr>
        <p:blipFill>
          <a:blip r:embed="rId5">
            <a:extLst/>
          </a:blip>
          <a:stretch>
            <a:fillRect/>
          </a:stretch>
        </p:blipFill>
        <p:spPr>
          <a:xfrm>
            <a:off x="501657" y="4203700"/>
            <a:ext cx="4311643" cy="3233732"/>
          </a:xfrm>
          <a:prstGeom prst="rect">
            <a:avLst/>
          </a:prstGeom>
          <a:ln w="12700">
            <a:miter lim="400000"/>
          </a:ln>
        </p:spPr>
      </p:pic>
      <p:grpSp>
        <p:nvGrpSpPr>
          <p:cNvPr id="650" name="Fig5_VeraYoung.png"/>
          <p:cNvGrpSpPr/>
          <p:nvPr/>
        </p:nvGrpSpPr>
        <p:grpSpPr>
          <a:xfrm>
            <a:off x="1444653" y="973846"/>
            <a:ext cx="2207023" cy="3045223"/>
            <a:chOff x="0" y="0"/>
            <a:chExt cx="2207021" cy="3045221"/>
          </a:xfrm>
        </p:grpSpPr>
        <p:pic>
          <p:nvPicPr>
            <p:cNvPr id="649" name="Fig5_VeraYoung.png" descr="Fig5_VeraYoung.png"/>
            <p:cNvPicPr>
              <a:picLocks noChangeAspect="1"/>
            </p:cNvPicPr>
            <p:nvPr/>
          </p:nvPicPr>
          <p:blipFill>
            <a:blip r:embed="rId6">
              <a:extLst/>
            </a:blip>
            <a:srcRect l="54571" t="5691" r="1360" b="16498"/>
            <a:stretch>
              <a:fillRect/>
            </a:stretch>
          </p:blipFill>
          <p:spPr>
            <a:xfrm>
              <a:off x="25400" y="25400"/>
              <a:ext cx="2156125" cy="2994332"/>
            </a:xfrm>
            <a:prstGeom prst="rect">
              <a:avLst/>
            </a:prstGeom>
            <a:ln>
              <a:noFill/>
            </a:ln>
            <a:effectLst/>
          </p:spPr>
        </p:pic>
        <p:pic>
          <p:nvPicPr>
            <p:cNvPr id="648" name="Fig5_VeraYoung.png" descr="Fig5_VeraYoung.png"/>
            <p:cNvPicPr>
              <a:picLocks/>
            </p:cNvPicPr>
            <p:nvPr/>
          </p:nvPicPr>
          <p:blipFill>
            <a:blip r:embed="rId7">
              <a:extLst/>
            </a:blip>
            <a:stretch>
              <a:fillRect/>
            </a:stretch>
          </p:blipFill>
          <p:spPr>
            <a:xfrm>
              <a:off x="0" y="0"/>
              <a:ext cx="2207022" cy="304522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6" name="stuffmomnevertoldyou-86-2015-01-102730646_10.jpg"/>
          <p:cNvGrpSpPr/>
          <p:nvPr/>
        </p:nvGrpSpPr>
        <p:grpSpPr>
          <a:xfrm>
            <a:off x="6852336" y="1897242"/>
            <a:ext cx="3187701" cy="4685051"/>
            <a:chOff x="0" y="0"/>
            <a:chExt cx="3187700" cy="4685050"/>
          </a:xfrm>
        </p:grpSpPr>
        <p:pic>
          <p:nvPicPr>
            <p:cNvPr id="655" name="stuffmomnevertoldyou-86-2015-01-102730646_10.jpg" descr="stuffmomnevertoldyou-86-2015-01-102730646_10.jpg"/>
            <p:cNvPicPr>
              <a:picLocks noChangeAspect="1"/>
            </p:cNvPicPr>
            <p:nvPr/>
          </p:nvPicPr>
          <p:blipFill>
            <a:blip r:embed="rId5">
              <a:extLst/>
            </a:blip>
            <a:stretch>
              <a:fillRect/>
            </a:stretch>
          </p:blipFill>
          <p:spPr>
            <a:xfrm>
              <a:off x="19050" y="19050"/>
              <a:ext cx="3149600" cy="4646951"/>
            </a:xfrm>
            <a:prstGeom prst="rect">
              <a:avLst/>
            </a:prstGeom>
            <a:ln>
              <a:noFill/>
            </a:ln>
            <a:effectLst/>
          </p:spPr>
        </p:pic>
        <p:pic>
          <p:nvPicPr>
            <p:cNvPr id="654" name="stuffmomnevertoldyou-86-2015-01-102730646_10.jpg" descr="stuffmomnevertoldyou-86-2015-01-102730646_10.jpg"/>
            <p:cNvPicPr>
              <a:picLocks/>
            </p:cNvPicPr>
            <p:nvPr/>
          </p:nvPicPr>
          <p:blipFill>
            <a:blip r:embed="rId6">
              <a:extLst/>
            </a:blip>
            <a:stretch>
              <a:fillRect/>
            </a:stretch>
          </p:blipFill>
          <p:spPr>
            <a:xfrm>
              <a:off x="0" y="0"/>
              <a:ext cx="3187700" cy="4685051"/>
            </a:xfrm>
            <a:prstGeom prst="rect">
              <a:avLst/>
            </a:prstGeom>
            <a:effectLst/>
          </p:spPr>
        </p:pic>
      </p:grpSp>
      <p:sp>
        <p:nvSpPr>
          <p:cNvPr id="657" name="Jocelyn Bell Burnell"/>
          <p:cNvSpPr txBox="1"/>
          <p:nvPr/>
        </p:nvSpPr>
        <p:spPr>
          <a:xfrm>
            <a:off x="364066" y="618671"/>
            <a:ext cx="3187701" cy="1092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3000" b="1" i="1">
                <a:solidFill>
                  <a:srgbClr val="FFFFFF"/>
                </a:solidFill>
                <a:latin typeface="Palatino"/>
                <a:ea typeface="Palatino"/>
                <a:cs typeface="Palatino"/>
                <a:sym typeface="Palatino"/>
              </a:defRPr>
            </a:lvl1pPr>
          </a:lstStyle>
          <a:p>
            <a:r>
              <a:t>Jocelyn Bell Burnell</a:t>
            </a:r>
          </a:p>
        </p:txBody>
      </p:sp>
      <p:pic>
        <p:nvPicPr>
          <p:cNvPr id="658" name="videoplayback-2.mp4" descr="videoplayback-2.mp4"/>
          <p:cNvPicPr>
            <a:picLocks/>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295043" y="2558972"/>
            <a:ext cx="6185385" cy="412359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63333" fill="hold"/>
                                        <p:tgtEl>
                                          <p:spTgt spid="6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5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stuffmomnevertoldyou-86-2015-01-Shoemaker_Carolyn_EX03.jpg" descr="stuffmomnevertoldyou-86-2015-01-Shoemaker_Carolyn_EX03.jpg"/>
          <p:cNvPicPr>
            <a:picLocks/>
          </p:cNvPicPr>
          <p:nvPr/>
        </p:nvPicPr>
        <p:blipFill>
          <a:blip r:embed="rId3">
            <a:extLst/>
          </a:blip>
          <a:stretch>
            <a:fillRect/>
          </a:stretch>
        </p:blipFill>
        <p:spPr>
          <a:xfrm>
            <a:off x="6520936" y="1404281"/>
            <a:ext cx="3501512" cy="5290368"/>
          </a:xfrm>
          <a:prstGeom prst="rect">
            <a:avLst/>
          </a:prstGeom>
        </p:spPr>
      </p:pic>
      <p:sp>
        <p:nvSpPr>
          <p:cNvPr id="663" name="Carolyn Shoemaker"/>
          <p:cNvSpPr txBox="1"/>
          <p:nvPr/>
        </p:nvSpPr>
        <p:spPr>
          <a:xfrm>
            <a:off x="737703" y="266700"/>
            <a:ext cx="9550401" cy="68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3600" b="1" i="1">
                <a:solidFill>
                  <a:srgbClr val="FFFFFF"/>
                </a:solidFill>
                <a:latin typeface="Palatino"/>
                <a:ea typeface="Palatino"/>
                <a:cs typeface="Palatino"/>
                <a:sym typeface="Palatino"/>
              </a:defRPr>
            </a:lvl1pPr>
          </a:lstStyle>
          <a:p>
            <a:r>
              <a:t>Carolyn Shoemaker</a:t>
            </a:r>
          </a:p>
        </p:txBody>
      </p:sp>
      <p:sp>
        <p:nvSpPr>
          <p:cNvPr id="664" name="Descubrió 32 cometas y más de 800 asteroides…"/>
          <p:cNvSpPr txBox="1"/>
          <p:nvPr/>
        </p:nvSpPr>
        <p:spPr>
          <a:xfrm>
            <a:off x="205534" y="2124826"/>
            <a:ext cx="6089904" cy="2029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ct val="120000"/>
              </a:lnSpc>
              <a:defRPr sz="1700">
                <a:solidFill>
                  <a:srgbClr val="FFFFFF"/>
                </a:solidFill>
                <a:latin typeface="Palatino"/>
                <a:ea typeface="Palatino"/>
                <a:cs typeface="Palatino"/>
                <a:sym typeface="Palatino"/>
              </a:defRPr>
            </a:pPr>
            <a:endParaRPr/>
          </a:p>
          <a:p>
            <a:pPr marL="250031" indent="-250031" algn="just">
              <a:lnSpc>
                <a:spcPct val="120000"/>
              </a:lnSpc>
              <a:buSzPct val="50000"/>
              <a:buBlip>
                <a:blip r:embed="rId4"/>
              </a:buBlip>
              <a:defRPr sz="1700">
                <a:solidFill>
                  <a:srgbClr val="FFFFFF"/>
                </a:solidFill>
                <a:latin typeface="Palatino"/>
                <a:ea typeface="Palatino"/>
                <a:cs typeface="Palatino"/>
                <a:sym typeface="Palatino"/>
              </a:defRPr>
            </a:pPr>
            <a:endParaRPr/>
          </a:p>
          <a:p>
            <a:pPr marL="250031" indent="-250031">
              <a:lnSpc>
                <a:spcPct val="120000"/>
              </a:lnSpc>
              <a:buSzPct val="50000"/>
              <a:buBlip>
                <a:blip r:embed="rId4"/>
              </a:buBlip>
              <a:defRPr sz="1700">
                <a:solidFill>
                  <a:srgbClr val="FFFFFF"/>
                </a:solidFill>
                <a:latin typeface="Verdana"/>
                <a:ea typeface="Verdana"/>
                <a:cs typeface="Verdana"/>
                <a:sym typeface="Verdana"/>
              </a:defRPr>
            </a:pPr>
            <a:r>
              <a:t>Descubrió 32 cometas y más de 800 asteroides</a:t>
            </a:r>
          </a:p>
          <a:p>
            <a:pPr marL="250031" indent="-250031">
              <a:lnSpc>
                <a:spcPct val="120000"/>
              </a:lnSpc>
              <a:buSzPct val="50000"/>
              <a:buBlip>
                <a:blip r:embed="rId4"/>
              </a:buBlip>
              <a:defRPr sz="1700">
                <a:solidFill>
                  <a:srgbClr val="FFFFFF"/>
                </a:solidFill>
                <a:latin typeface="Verdana"/>
                <a:ea typeface="Verdana"/>
                <a:cs typeface="Verdana"/>
                <a:sym typeface="Verdana"/>
              </a:defRPr>
            </a:pPr>
            <a:r>
              <a:t>Co-descubridora del famoso cometa </a:t>
            </a:r>
            <a:r>
              <a:rPr b="1"/>
              <a:t>Shoemaker-Levy 9</a:t>
            </a:r>
          </a:p>
          <a:p>
            <a:pPr marL="250031" indent="-250031">
              <a:lnSpc>
                <a:spcPct val="120000"/>
              </a:lnSpc>
              <a:buSzPct val="50000"/>
              <a:buBlip>
                <a:blip r:embed="rId4"/>
              </a:buBlip>
              <a:defRPr sz="1700">
                <a:solidFill>
                  <a:srgbClr val="FFFFFF"/>
                </a:solidFill>
                <a:latin typeface="Verdana"/>
                <a:ea typeface="Verdana"/>
                <a:cs typeface="Verdana"/>
                <a:sym typeface="Verdana"/>
              </a:defRPr>
            </a:pPr>
            <a:r>
              <a:t>Comenzó su carrera en Astronomía con 51 años</a:t>
            </a:r>
          </a:p>
        </p:txBody>
      </p:sp>
      <p:pic>
        <p:nvPicPr>
          <p:cNvPr id="665" name="hqdefault.jpg" descr="hqdefault.jpg"/>
          <p:cNvPicPr>
            <a:picLocks/>
          </p:cNvPicPr>
          <p:nvPr/>
        </p:nvPicPr>
        <p:blipFill>
          <a:blip r:embed="rId5">
            <a:extLst/>
          </a:blip>
          <a:stretch>
            <a:fillRect/>
          </a:stretch>
        </p:blipFill>
        <p:spPr>
          <a:xfrm>
            <a:off x="1676684" y="4256074"/>
            <a:ext cx="3508810" cy="2966692"/>
          </a:xfrm>
          <a:prstGeom prst="rect">
            <a:avLst/>
          </a:prstGeom>
        </p:spPr>
      </p:pic>
      <p:grpSp>
        <p:nvGrpSpPr>
          <p:cNvPr id="668" name="Hasta 2002, ostentaba el record del mayor número de cometas descubiertos por una única persona."/>
          <p:cNvGrpSpPr/>
          <p:nvPr/>
        </p:nvGrpSpPr>
        <p:grpSpPr>
          <a:xfrm>
            <a:off x="401332" y="1296599"/>
            <a:ext cx="5561168" cy="1196341"/>
            <a:chOff x="0" y="0"/>
            <a:chExt cx="5561166" cy="1196340"/>
          </a:xfrm>
        </p:grpSpPr>
        <p:sp>
          <p:nvSpPr>
            <p:cNvPr id="667" name="Hasta 2002, ostentaba el record del mayor número de cometas descubiertos por una única persona."/>
            <p:cNvSpPr txBox="1"/>
            <p:nvPr/>
          </p:nvSpPr>
          <p:spPr>
            <a:xfrm>
              <a:off x="25400" y="25399"/>
              <a:ext cx="5510367" cy="1145542"/>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just">
                <a:lnSpc>
                  <a:spcPct val="120000"/>
                </a:lnSpc>
                <a:defRPr sz="1900">
                  <a:solidFill>
                    <a:srgbClr val="FFFFFF"/>
                  </a:solidFill>
                  <a:latin typeface="Verdana"/>
                  <a:ea typeface="Verdana"/>
                  <a:cs typeface="Verdana"/>
                  <a:sym typeface="Verdana"/>
                </a:defRPr>
              </a:lvl1pPr>
            </a:lstStyle>
            <a:p>
              <a:r>
                <a:t>Hasta 2002, ostentaba el record del mayor número de cometas descubiertos por una única persona.</a:t>
              </a:r>
            </a:p>
          </p:txBody>
        </p:sp>
        <p:pic>
          <p:nvPicPr>
            <p:cNvPr id="666" name="Hasta 2002, ostentaba el record del mayor número de cometas descubiertos por una única persona. Hasta 2002, ostentaba el record del mayor número de cometas descubiertos por una única persona." descr="Hasta 2002, ostentaba el record del mayor número de cometas descubiertos por una única persona. Hasta 2002, ostentaba el record del mayor número de cometas descubiertos por una única persona."/>
            <p:cNvPicPr>
              <a:picLocks/>
            </p:cNvPicPr>
            <p:nvPr/>
          </p:nvPicPr>
          <p:blipFill>
            <a:blip r:embed="rId6">
              <a:extLst/>
            </a:blip>
            <a:stretch>
              <a:fillRect/>
            </a:stretch>
          </p:blipFill>
          <p:spPr>
            <a:xfrm>
              <a:off x="0" y="-1"/>
              <a:ext cx="5561167" cy="119634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Beatrice Tinsley, 19"/>
          <p:cNvSpPr txBox="1"/>
          <p:nvPr/>
        </p:nvSpPr>
        <p:spPr>
          <a:xfrm>
            <a:off x="-3060700" y="25400"/>
            <a:ext cx="3187700" cy="40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000" b="1" i="1">
                <a:solidFill>
                  <a:srgbClr val="450E59"/>
                </a:solidFill>
                <a:latin typeface="Palatino"/>
                <a:ea typeface="Palatino"/>
                <a:cs typeface="Palatino"/>
                <a:sym typeface="Palatino"/>
              </a:defRPr>
            </a:lvl1pPr>
          </a:lstStyle>
          <a:p>
            <a:r>
              <a:t>Beatrice Tinsley, 19</a:t>
            </a:r>
          </a:p>
        </p:txBody>
      </p:sp>
      <p:grpSp>
        <p:nvGrpSpPr>
          <p:cNvPr id="685" name="stuffmomnevertoldyou-86-2015-01-26-wolff.jpg"/>
          <p:cNvGrpSpPr/>
          <p:nvPr/>
        </p:nvGrpSpPr>
        <p:grpSpPr>
          <a:xfrm>
            <a:off x="7370482" y="3952195"/>
            <a:ext cx="2273301" cy="3307230"/>
            <a:chOff x="0" y="0"/>
            <a:chExt cx="2273300" cy="3307229"/>
          </a:xfrm>
        </p:grpSpPr>
        <p:pic>
          <p:nvPicPr>
            <p:cNvPr id="684" name="stuffmomnevertoldyou-86-2015-01-26-wolff.jpg" descr="stuffmomnevertoldyou-86-2015-01-26-wolff.jpg"/>
            <p:cNvPicPr>
              <a:picLocks noChangeAspect="1"/>
            </p:cNvPicPr>
            <p:nvPr/>
          </p:nvPicPr>
          <p:blipFill>
            <a:blip r:embed="rId3">
              <a:extLst/>
            </a:blip>
            <a:stretch>
              <a:fillRect/>
            </a:stretch>
          </p:blipFill>
          <p:spPr>
            <a:xfrm>
              <a:off x="38100" y="38100"/>
              <a:ext cx="2197100" cy="3231030"/>
            </a:xfrm>
            <a:prstGeom prst="rect">
              <a:avLst/>
            </a:prstGeom>
            <a:ln>
              <a:noFill/>
            </a:ln>
            <a:effectLst/>
          </p:spPr>
        </p:pic>
        <p:pic>
          <p:nvPicPr>
            <p:cNvPr id="683" name="stuffmomnevertoldyou-86-2015-01-26-wolff.jpg" descr="stuffmomnevertoldyou-86-2015-01-26-wolff.jpg"/>
            <p:cNvPicPr>
              <a:picLocks/>
            </p:cNvPicPr>
            <p:nvPr/>
          </p:nvPicPr>
          <p:blipFill>
            <a:blip r:embed="rId4">
              <a:extLst/>
            </a:blip>
            <a:stretch>
              <a:fillRect/>
            </a:stretch>
          </p:blipFill>
          <p:spPr>
            <a:xfrm>
              <a:off x="0" y="0"/>
              <a:ext cx="2273300" cy="3307230"/>
            </a:xfrm>
            <a:prstGeom prst="rect">
              <a:avLst/>
            </a:prstGeom>
            <a:effectLst/>
          </p:spPr>
        </p:pic>
      </p:grpSp>
      <p:grpSp>
        <p:nvGrpSpPr>
          <p:cNvPr id="688" name="stuffmomnevertoldyou-86-2015-01-beatrice_tinsley.jpg"/>
          <p:cNvGrpSpPr/>
          <p:nvPr/>
        </p:nvGrpSpPr>
        <p:grpSpPr>
          <a:xfrm>
            <a:off x="7318666" y="219438"/>
            <a:ext cx="2376933" cy="3111501"/>
            <a:chOff x="0" y="0"/>
            <a:chExt cx="2376931" cy="3111500"/>
          </a:xfrm>
        </p:grpSpPr>
        <p:pic>
          <p:nvPicPr>
            <p:cNvPr id="687" name="stuffmomnevertoldyou-86-2015-01-beatrice_tinsley.jpg" descr="stuffmomnevertoldyou-86-2015-01-beatrice_tinsley.jpg"/>
            <p:cNvPicPr>
              <a:picLocks noChangeAspect="1"/>
            </p:cNvPicPr>
            <p:nvPr/>
          </p:nvPicPr>
          <p:blipFill>
            <a:blip r:embed="rId5">
              <a:extLst/>
            </a:blip>
            <a:stretch>
              <a:fillRect/>
            </a:stretch>
          </p:blipFill>
          <p:spPr>
            <a:xfrm>
              <a:off x="25400" y="25400"/>
              <a:ext cx="2326132" cy="3060700"/>
            </a:xfrm>
            <a:prstGeom prst="rect">
              <a:avLst/>
            </a:prstGeom>
            <a:ln>
              <a:noFill/>
            </a:ln>
            <a:effectLst/>
          </p:spPr>
        </p:pic>
        <p:pic>
          <p:nvPicPr>
            <p:cNvPr id="686" name="stuffmomnevertoldyou-86-2015-01-beatrice_tinsley.jpg" descr="stuffmomnevertoldyou-86-2015-01-beatrice_tinsley.jpg"/>
            <p:cNvPicPr>
              <a:picLocks/>
            </p:cNvPicPr>
            <p:nvPr/>
          </p:nvPicPr>
          <p:blipFill>
            <a:blip r:embed="rId6">
              <a:extLst/>
            </a:blip>
            <a:stretch>
              <a:fillRect/>
            </a:stretch>
          </p:blipFill>
          <p:spPr>
            <a:xfrm>
              <a:off x="0" y="0"/>
              <a:ext cx="2376932" cy="3111500"/>
            </a:xfrm>
            <a:prstGeom prst="rect">
              <a:avLst/>
            </a:prstGeom>
            <a:effectLst/>
          </p:spPr>
        </p:pic>
      </p:grpSp>
      <p:sp>
        <p:nvSpPr>
          <p:cNvPr id="689" name="Sidney Wolff"/>
          <p:cNvSpPr txBox="1"/>
          <p:nvPr/>
        </p:nvSpPr>
        <p:spPr>
          <a:xfrm>
            <a:off x="7062926" y="7214568"/>
            <a:ext cx="3187701"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000" b="1" i="1">
                <a:solidFill>
                  <a:srgbClr val="FFFFFF"/>
                </a:solidFill>
                <a:latin typeface="Palatino"/>
                <a:ea typeface="Palatino"/>
                <a:cs typeface="Palatino"/>
                <a:sym typeface="Palatino"/>
              </a:defRPr>
            </a:lvl1pPr>
          </a:lstStyle>
          <a:p>
            <a:r>
              <a:t>Sidney Wolff</a:t>
            </a:r>
          </a:p>
        </p:txBody>
      </p:sp>
      <p:sp>
        <p:nvSpPr>
          <p:cNvPr id="690" name="Beatrice Tinsley"/>
          <p:cNvSpPr txBox="1"/>
          <p:nvPr/>
        </p:nvSpPr>
        <p:spPr>
          <a:xfrm>
            <a:off x="7281582" y="3394922"/>
            <a:ext cx="2451101"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000" b="1" i="1">
                <a:solidFill>
                  <a:srgbClr val="FFFFFF"/>
                </a:solidFill>
                <a:latin typeface="Palatino"/>
                <a:ea typeface="Palatino"/>
                <a:cs typeface="Palatino"/>
                <a:sym typeface="Palatino"/>
              </a:defRPr>
            </a:lvl1pPr>
          </a:lstStyle>
          <a:p>
            <a:r>
              <a:t>Beatrice Tinsley</a:t>
            </a:r>
          </a:p>
        </p:txBody>
      </p:sp>
      <p:grpSp>
        <p:nvGrpSpPr>
          <p:cNvPr id="693" name="Iranian_Lady_Astronomer_Shahla_Solhju.jpg"/>
          <p:cNvGrpSpPr/>
          <p:nvPr/>
        </p:nvGrpSpPr>
        <p:grpSpPr>
          <a:xfrm>
            <a:off x="373454" y="4107209"/>
            <a:ext cx="2939428" cy="2997201"/>
            <a:chOff x="0" y="0"/>
            <a:chExt cx="2939427" cy="2997200"/>
          </a:xfrm>
        </p:grpSpPr>
        <p:pic>
          <p:nvPicPr>
            <p:cNvPr id="692" name="Iranian_Lady_Astronomer_Shahla_Solhju.jpg" descr="Iranian_Lady_Astronomer_Shahla_Solhju.jpg"/>
            <p:cNvPicPr>
              <a:picLocks noChangeAspect="1"/>
            </p:cNvPicPr>
            <p:nvPr/>
          </p:nvPicPr>
          <p:blipFill>
            <a:blip r:embed="rId7">
              <a:extLst/>
            </a:blip>
            <a:stretch>
              <a:fillRect/>
            </a:stretch>
          </p:blipFill>
          <p:spPr>
            <a:xfrm>
              <a:off x="25400" y="25400"/>
              <a:ext cx="2888628" cy="2946401"/>
            </a:xfrm>
            <a:prstGeom prst="rect">
              <a:avLst/>
            </a:prstGeom>
            <a:ln>
              <a:noFill/>
            </a:ln>
            <a:effectLst/>
          </p:spPr>
        </p:pic>
        <p:pic>
          <p:nvPicPr>
            <p:cNvPr id="691" name="Iranian_Lady_Astronomer_Shahla_Solhju.jpg" descr="Iranian_Lady_Astronomer_Shahla_Solhju.jpg"/>
            <p:cNvPicPr>
              <a:picLocks/>
            </p:cNvPicPr>
            <p:nvPr/>
          </p:nvPicPr>
          <p:blipFill>
            <a:blip r:embed="rId8">
              <a:extLst/>
            </a:blip>
            <a:stretch>
              <a:fillRect/>
            </a:stretch>
          </p:blipFill>
          <p:spPr>
            <a:xfrm>
              <a:off x="0" y="0"/>
              <a:ext cx="2939428" cy="2997201"/>
            </a:xfrm>
            <a:prstGeom prst="rect">
              <a:avLst/>
            </a:prstGeom>
            <a:effectLst/>
          </p:spPr>
        </p:pic>
      </p:grpSp>
      <p:sp>
        <p:nvSpPr>
          <p:cNvPr id="694" name="Shahla Solhju"/>
          <p:cNvSpPr txBox="1"/>
          <p:nvPr/>
        </p:nvSpPr>
        <p:spPr>
          <a:xfrm>
            <a:off x="76200" y="7214568"/>
            <a:ext cx="3187700"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000" b="1" i="1">
                <a:solidFill>
                  <a:srgbClr val="FFFFFF"/>
                </a:solidFill>
                <a:latin typeface="Palatino"/>
                <a:ea typeface="Palatino"/>
                <a:cs typeface="Palatino"/>
                <a:sym typeface="Palatino"/>
              </a:defRPr>
            </a:lvl1pPr>
          </a:lstStyle>
          <a:p>
            <a:r>
              <a:t>Shahla Solhju</a:t>
            </a:r>
          </a:p>
        </p:txBody>
      </p:sp>
      <p:grpSp>
        <p:nvGrpSpPr>
          <p:cNvPr id="697" name="Young_Ms_Koyama-small-768x841.jpg"/>
          <p:cNvGrpSpPr/>
          <p:nvPr/>
        </p:nvGrpSpPr>
        <p:grpSpPr>
          <a:xfrm>
            <a:off x="432760" y="254164"/>
            <a:ext cx="2781301" cy="3042048"/>
            <a:chOff x="0" y="0"/>
            <a:chExt cx="2781300" cy="3042046"/>
          </a:xfrm>
        </p:grpSpPr>
        <p:pic>
          <p:nvPicPr>
            <p:cNvPr id="696" name="Young_Ms_Koyama-small-768x841.jpg" descr="Young_Ms_Koyama-small-768x841.jpg"/>
            <p:cNvPicPr>
              <a:picLocks noChangeAspect="1"/>
            </p:cNvPicPr>
            <p:nvPr/>
          </p:nvPicPr>
          <p:blipFill>
            <a:blip r:embed="rId9">
              <a:extLst/>
            </a:blip>
            <a:stretch>
              <a:fillRect/>
            </a:stretch>
          </p:blipFill>
          <p:spPr>
            <a:xfrm>
              <a:off x="19050" y="19050"/>
              <a:ext cx="2743200" cy="3003947"/>
            </a:xfrm>
            <a:prstGeom prst="rect">
              <a:avLst/>
            </a:prstGeom>
            <a:ln>
              <a:noFill/>
            </a:ln>
            <a:effectLst/>
          </p:spPr>
        </p:pic>
        <p:pic>
          <p:nvPicPr>
            <p:cNvPr id="695" name="Young_Ms_Koyama-small-768x841.jpg" descr="Young_Ms_Koyama-small-768x841.jpg"/>
            <p:cNvPicPr>
              <a:picLocks/>
            </p:cNvPicPr>
            <p:nvPr/>
          </p:nvPicPr>
          <p:blipFill>
            <a:blip r:embed="rId10">
              <a:extLst/>
            </a:blip>
            <a:stretch>
              <a:fillRect/>
            </a:stretch>
          </p:blipFill>
          <p:spPr>
            <a:xfrm>
              <a:off x="0" y="0"/>
              <a:ext cx="2781300" cy="3042047"/>
            </a:xfrm>
            <a:prstGeom prst="rect">
              <a:avLst/>
            </a:prstGeom>
            <a:effectLst/>
          </p:spPr>
        </p:pic>
      </p:grpSp>
      <p:sp>
        <p:nvSpPr>
          <p:cNvPr id="698" name="Misako Koyama"/>
          <p:cNvSpPr txBox="1"/>
          <p:nvPr/>
        </p:nvSpPr>
        <p:spPr>
          <a:xfrm>
            <a:off x="444500" y="3394922"/>
            <a:ext cx="2451100"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000" b="1" i="1">
                <a:solidFill>
                  <a:srgbClr val="FFFFFF"/>
                </a:solidFill>
                <a:latin typeface="Palatino"/>
                <a:ea typeface="Palatino"/>
                <a:cs typeface="Palatino"/>
                <a:sym typeface="Palatino"/>
              </a:defRPr>
            </a:lvl1pPr>
          </a:lstStyle>
          <a:p>
            <a:r>
              <a:t>Misako Koyama</a:t>
            </a:r>
          </a:p>
        </p:txBody>
      </p:sp>
      <p:sp>
        <p:nvSpPr>
          <p:cNvPr id="699" name="Siglo XX"/>
          <p:cNvSpPr txBox="1"/>
          <p:nvPr/>
        </p:nvSpPr>
        <p:spPr>
          <a:xfrm>
            <a:off x="3653971" y="3255222"/>
            <a:ext cx="3187701" cy="68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3600" b="1" i="1">
                <a:solidFill>
                  <a:srgbClr val="FFFFFF"/>
                </a:solidFill>
                <a:latin typeface="Palatino"/>
                <a:ea typeface="Palatino"/>
                <a:cs typeface="Palatino"/>
                <a:sym typeface="Palatino"/>
              </a:defRPr>
            </a:lvl1pPr>
          </a:lstStyle>
          <a:p>
            <a:r>
              <a:t>Siglo XX</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6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7" animBg="1" advAuto="0"/>
      <p:bldP spid="688" grpId="3" animBg="1" advAuto="0"/>
      <p:bldP spid="689" grpId="8" animBg="1" advAuto="0"/>
      <p:bldP spid="690" grpId="4" animBg="1" advAuto="0"/>
      <p:bldP spid="693" grpId="5" animBg="1" advAuto="0"/>
      <p:bldP spid="694" grpId="6" animBg="1" advAuto="0"/>
      <p:bldP spid="697" grpId="1" animBg="1" advAuto="0"/>
      <p:bldP spid="698"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Assumpció Catalá…"/>
          <p:cNvSpPr txBox="1"/>
          <p:nvPr/>
        </p:nvSpPr>
        <p:spPr>
          <a:xfrm>
            <a:off x="5907467" y="1351641"/>
            <a:ext cx="3803800" cy="93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600" b="1" i="1">
                <a:solidFill>
                  <a:srgbClr val="FFFFFF"/>
                </a:solidFill>
                <a:latin typeface="Palatino"/>
                <a:ea typeface="Palatino"/>
                <a:cs typeface="Palatino"/>
                <a:sym typeface="Palatino"/>
              </a:defRPr>
            </a:pPr>
            <a:r>
              <a:t>Assumpció Catalá</a:t>
            </a:r>
          </a:p>
          <a:p>
            <a:pPr algn="ctr">
              <a:defRPr sz="2600" b="1" i="1">
                <a:solidFill>
                  <a:srgbClr val="FFFFFF"/>
                </a:solidFill>
                <a:latin typeface="Palatino"/>
                <a:ea typeface="Palatino"/>
                <a:cs typeface="Palatino"/>
                <a:sym typeface="Palatino"/>
              </a:defRPr>
            </a:pPr>
            <a:r>
              <a:t>1925 - 2009</a:t>
            </a:r>
          </a:p>
        </p:txBody>
      </p:sp>
      <p:sp>
        <p:nvSpPr>
          <p:cNvPr id="673" name="Antonia Ferrín…"/>
          <p:cNvSpPr txBox="1"/>
          <p:nvPr/>
        </p:nvSpPr>
        <p:spPr>
          <a:xfrm>
            <a:off x="725056" y="1351641"/>
            <a:ext cx="3187701" cy="93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600" b="1" i="1">
                <a:solidFill>
                  <a:srgbClr val="FFFFFF"/>
                </a:solidFill>
                <a:latin typeface="Palatino"/>
                <a:ea typeface="Palatino"/>
                <a:cs typeface="Palatino"/>
                <a:sym typeface="Palatino"/>
              </a:defRPr>
            </a:pPr>
            <a:r>
              <a:t>Antonia Ferrín</a:t>
            </a:r>
          </a:p>
          <a:p>
            <a:pPr algn="ctr">
              <a:defRPr sz="2600" b="1" i="1">
                <a:solidFill>
                  <a:srgbClr val="FFFFFF"/>
                </a:solidFill>
                <a:latin typeface="Palatino"/>
                <a:ea typeface="Palatino"/>
                <a:cs typeface="Palatino"/>
                <a:sym typeface="Palatino"/>
              </a:defRPr>
            </a:pPr>
            <a:r>
              <a:t>1914 - 2009</a:t>
            </a:r>
          </a:p>
        </p:txBody>
      </p:sp>
      <p:grpSp>
        <p:nvGrpSpPr>
          <p:cNvPr id="676" name="Las pioneras de la Astronomía Española"/>
          <p:cNvGrpSpPr/>
          <p:nvPr/>
        </p:nvGrpSpPr>
        <p:grpSpPr>
          <a:xfrm>
            <a:off x="2336543" y="409454"/>
            <a:ext cx="5486914" cy="558801"/>
            <a:chOff x="0" y="0"/>
            <a:chExt cx="5486913" cy="558800"/>
          </a:xfrm>
        </p:grpSpPr>
        <p:sp>
          <p:nvSpPr>
            <p:cNvPr id="675" name="Las pioneras de la Astronomía Española"/>
            <p:cNvSpPr txBox="1"/>
            <p:nvPr/>
          </p:nvSpPr>
          <p:spPr>
            <a:xfrm>
              <a:off x="25400" y="25400"/>
              <a:ext cx="5436114" cy="508000"/>
            </a:xfrm>
            <a:prstGeom prst="rect">
              <a:avLst/>
            </a:prstGeom>
            <a:noFill/>
            <a:ln>
              <a:noFill/>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ctr">
                <a:defRPr sz="2600">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Las pioneras de la Astronomía Española</a:t>
              </a:r>
            </a:p>
          </p:txBody>
        </p:sp>
        <p:pic>
          <p:nvPicPr>
            <p:cNvPr id="674" name="Las pioneras de la Astronomía Española Las pioneras de la Astronomía Española" descr="Las pioneras de la Astronomía Española Las pioneras de la Astronomía Española"/>
            <p:cNvPicPr>
              <a:picLocks/>
            </p:cNvPicPr>
            <p:nvPr/>
          </p:nvPicPr>
          <p:blipFill>
            <a:blip r:embed="rId3">
              <a:extLst/>
            </a:blip>
            <a:stretch>
              <a:fillRect/>
            </a:stretch>
          </p:blipFill>
          <p:spPr>
            <a:xfrm>
              <a:off x="0" y="0"/>
              <a:ext cx="5486914" cy="558800"/>
            </a:xfrm>
            <a:prstGeom prst="rect">
              <a:avLst/>
            </a:prstGeom>
            <a:effectLst/>
          </p:spPr>
        </p:pic>
      </p:grpSp>
      <p:pic>
        <p:nvPicPr>
          <p:cNvPr id="677" name="ferrin1-2.jpg" descr="ferrin1-2.jpg"/>
          <p:cNvPicPr>
            <a:picLocks noChangeAspect="1"/>
          </p:cNvPicPr>
          <p:nvPr/>
        </p:nvPicPr>
        <p:blipFill>
          <a:blip r:embed="rId4">
            <a:extLst/>
          </a:blip>
          <a:stretch>
            <a:fillRect/>
          </a:stretch>
        </p:blipFill>
        <p:spPr>
          <a:xfrm>
            <a:off x="895136" y="2404716"/>
            <a:ext cx="2966076" cy="5033856"/>
          </a:xfrm>
          <a:prstGeom prst="rect">
            <a:avLst/>
          </a:prstGeom>
          <a:ln w="12700">
            <a:miter lim="400000"/>
          </a:ln>
        </p:spPr>
      </p:pic>
      <p:pic>
        <p:nvPicPr>
          <p:cNvPr id="678" name="1247004008_850215_0000000000_sumario_normal.jpg" descr="1247004008_850215_0000000000_sumario_normal.jpg"/>
          <p:cNvPicPr>
            <a:picLocks noChangeAspect="1"/>
          </p:cNvPicPr>
          <p:nvPr/>
        </p:nvPicPr>
        <p:blipFill>
          <a:blip r:embed="rId5">
            <a:extLst/>
          </a:blip>
          <a:stretch>
            <a:fillRect/>
          </a:stretch>
        </p:blipFill>
        <p:spPr>
          <a:xfrm>
            <a:off x="6047319" y="2525258"/>
            <a:ext cx="3524097" cy="479277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oces alguno de estos científicos?"/>
          <p:cNvSpPr txBox="1"/>
          <p:nvPr/>
        </p:nvSpPr>
        <p:spPr>
          <a:xfrm>
            <a:off x="189227" y="6819787"/>
            <a:ext cx="5857860" cy="563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1800">
                <a:solidFill>
                  <a:srgbClr val="FFFFFF"/>
                </a:solidFill>
                <a:latin typeface="Verdana"/>
                <a:ea typeface="Verdana"/>
                <a:cs typeface="Verdana"/>
                <a:sym typeface="Verdana"/>
              </a:defRPr>
            </a:lvl1pPr>
          </a:lstStyle>
          <a:p>
            <a:r>
              <a:t>¿Conoces alguno de estos científicos?</a:t>
            </a:r>
          </a:p>
        </p:txBody>
      </p:sp>
      <p:pic>
        <p:nvPicPr>
          <p:cNvPr id="453" name="Captura de pantalla 2018-10-09 a las 16.12.35.png" descr="Captura de pantalla 2018-10-09 a las 16.12.35.png"/>
          <p:cNvPicPr>
            <a:picLocks noChangeAspect="1"/>
          </p:cNvPicPr>
          <p:nvPr/>
        </p:nvPicPr>
        <p:blipFill>
          <a:blip r:embed="rId2">
            <a:extLst/>
          </a:blip>
          <a:srcRect/>
          <a:stretch>
            <a:fillRect/>
          </a:stretch>
        </p:blipFill>
        <p:spPr>
          <a:xfrm>
            <a:off x="826987" y="226403"/>
            <a:ext cx="8506026" cy="6340667"/>
          </a:xfrm>
          <a:prstGeom prst="rect">
            <a:avLst/>
          </a:prstGeom>
          <a:ln w="12700">
            <a:miter lim="400000"/>
          </a:ln>
        </p:spPr>
      </p:pic>
      <p:sp>
        <p:nvSpPr>
          <p:cNvPr id="454" name="Carl Sagan"/>
          <p:cNvSpPr txBox="1"/>
          <p:nvPr/>
        </p:nvSpPr>
        <p:spPr>
          <a:xfrm>
            <a:off x="5714481" y="1496060"/>
            <a:ext cx="91045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Carl Sagan</a:t>
            </a:r>
          </a:p>
        </p:txBody>
      </p:sp>
      <p:sp>
        <p:nvSpPr>
          <p:cNvPr id="455" name="Einstein"/>
          <p:cNvSpPr txBox="1"/>
          <p:nvPr/>
        </p:nvSpPr>
        <p:spPr>
          <a:xfrm>
            <a:off x="1513321" y="1496060"/>
            <a:ext cx="70708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Einstein</a:t>
            </a:r>
          </a:p>
        </p:txBody>
      </p:sp>
      <p:sp>
        <p:nvSpPr>
          <p:cNvPr id="456" name="Galileo Galilei"/>
          <p:cNvSpPr txBox="1"/>
          <p:nvPr/>
        </p:nvSpPr>
        <p:spPr>
          <a:xfrm>
            <a:off x="1421881" y="3065780"/>
            <a:ext cx="112223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Galileo Galilei</a:t>
            </a:r>
          </a:p>
        </p:txBody>
      </p:sp>
      <p:sp>
        <p:nvSpPr>
          <p:cNvPr id="457" name="Newton"/>
          <p:cNvSpPr txBox="1"/>
          <p:nvPr/>
        </p:nvSpPr>
        <p:spPr>
          <a:xfrm>
            <a:off x="3635146" y="1496060"/>
            <a:ext cx="66459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Newton</a:t>
            </a:r>
          </a:p>
        </p:txBody>
      </p:sp>
      <p:sp>
        <p:nvSpPr>
          <p:cNvPr id="458" name="Darwin"/>
          <p:cNvSpPr txBox="1"/>
          <p:nvPr/>
        </p:nvSpPr>
        <p:spPr>
          <a:xfrm>
            <a:off x="8212226" y="1496060"/>
            <a:ext cx="66474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Darwin </a:t>
            </a:r>
          </a:p>
        </p:txBody>
      </p:sp>
      <p:sp>
        <p:nvSpPr>
          <p:cNvPr id="459" name="Hawking"/>
          <p:cNvSpPr txBox="1"/>
          <p:nvPr/>
        </p:nvSpPr>
        <p:spPr>
          <a:xfrm>
            <a:off x="7998866" y="3065780"/>
            <a:ext cx="74094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Hawking</a:t>
            </a:r>
          </a:p>
        </p:txBody>
      </p:sp>
      <p:sp>
        <p:nvSpPr>
          <p:cNvPr id="460" name="Tesla"/>
          <p:cNvSpPr txBox="1"/>
          <p:nvPr/>
        </p:nvSpPr>
        <p:spPr>
          <a:xfrm>
            <a:off x="988392" y="6129020"/>
            <a:ext cx="49277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Tesla</a:t>
            </a:r>
          </a:p>
        </p:txBody>
      </p:sp>
      <p:sp>
        <p:nvSpPr>
          <p:cNvPr id="461" name="Kepler"/>
          <p:cNvSpPr txBox="1"/>
          <p:nvPr/>
        </p:nvSpPr>
        <p:spPr>
          <a:xfrm>
            <a:off x="1084912" y="4597400"/>
            <a:ext cx="58861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Kepler</a:t>
            </a:r>
          </a:p>
        </p:txBody>
      </p:sp>
      <p:sp>
        <p:nvSpPr>
          <p:cNvPr id="462" name="Pitágoras"/>
          <p:cNvSpPr txBox="1"/>
          <p:nvPr/>
        </p:nvSpPr>
        <p:spPr>
          <a:xfrm>
            <a:off x="5502192" y="3046730"/>
            <a:ext cx="80880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Pitágoras</a:t>
            </a:r>
          </a:p>
        </p:txBody>
      </p:sp>
      <p:sp>
        <p:nvSpPr>
          <p:cNvPr id="463" name="Aristóteles"/>
          <p:cNvSpPr txBox="1"/>
          <p:nvPr/>
        </p:nvSpPr>
        <p:spPr>
          <a:xfrm>
            <a:off x="3370912" y="6129020"/>
            <a:ext cx="90197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Aristóteles</a:t>
            </a:r>
          </a:p>
        </p:txBody>
      </p:sp>
      <p:sp>
        <p:nvSpPr>
          <p:cNvPr id="464" name="Mendel"/>
          <p:cNvSpPr txBox="1"/>
          <p:nvPr/>
        </p:nvSpPr>
        <p:spPr>
          <a:xfrm>
            <a:off x="7424752" y="6210300"/>
            <a:ext cx="63929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Mendel</a:t>
            </a:r>
          </a:p>
        </p:txBody>
      </p:sp>
      <p:sp>
        <p:nvSpPr>
          <p:cNvPr id="465" name="Faraday"/>
          <p:cNvSpPr txBox="1"/>
          <p:nvPr/>
        </p:nvSpPr>
        <p:spPr>
          <a:xfrm>
            <a:off x="8471946" y="4635500"/>
            <a:ext cx="69882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Faraday</a:t>
            </a:r>
          </a:p>
        </p:txBody>
      </p:sp>
      <p:sp>
        <p:nvSpPr>
          <p:cNvPr id="466" name="Copérnico"/>
          <p:cNvSpPr txBox="1"/>
          <p:nvPr/>
        </p:nvSpPr>
        <p:spPr>
          <a:xfrm>
            <a:off x="5472650" y="4635500"/>
            <a:ext cx="86789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Copérnico</a:t>
            </a:r>
          </a:p>
        </p:txBody>
      </p:sp>
      <p:sp>
        <p:nvSpPr>
          <p:cNvPr id="467" name="Neil deGrasse Tyson"/>
          <p:cNvSpPr txBox="1"/>
          <p:nvPr/>
        </p:nvSpPr>
        <p:spPr>
          <a:xfrm>
            <a:off x="3217772" y="3065780"/>
            <a:ext cx="161076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Neil deGrasse Tyson</a:t>
            </a:r>
          </a:p>
        </p:txBody>
      </p:sp>
      <p:sp>
        <p:nvSpPr>
          <p:cNvPr id="468" name="Lavoisier"/>
          <p:cNvSpPr txBox="1"/>
          <p:nvPr/>
        </p:nvSpPr>
        <p:spPr>
          <a:xfrm>
            <a:off x="3181336" y="4635500"/>
            <a:ext cx="78350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Lavoisier</a:t>
            </a:r>
          </a:p>
        </p:txBody>
      </p:sp>
      <p:sp>
        <p:nvSpPr>
          <p:cNvPr id="469" name="Da Vinci"/>
          <p:cNvSpPr txBox="1"/>
          <p:nvPr/>
        </p:nvSpPr>
        <p:spPr>
          <a:xfrm>
            <a:off x="5813228" y="6210300"/>
            <a:ext cx="71296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Da Vinci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20180112_131354.jpg" descr="20180112_131354.jpg"/>
          <p:cNvPicPr>
            <a:picLocks noChangeAspect="1"/>
          </p:cNvPicPr>
          <p:nvPr/>
        </p:nvPicPr>
        <p:blipFill>
          <a:blip r:embed="rId2">
            <a:extLst/>
          </a:blip>
          <a:stretch>
            <a:fillRect/>
          </a:stretch>
        </p:blipFill>
        <p:spPr>
          <a:xfrm>
            <a:off x="1645430" y="141993"/>
            <a:ext cx="7336014" cy="7336014"/>
          </a:xfrm>
          <a:prstGeom prst="rect">
            <a:avLst/>
          </a:prstGeom>
          <a:ln w="12700">
            <a:miter lim="400000"/>
          </a:ln>
        </p:spPr>
      </p:pic>
      <p:sp>
        <p:nvSpPr>
          <p:cNvPr id="704" name="No es que no hubiera mujeres en la ciencia, es que han sido silenciadas."/>
          <p:cNvSpPr/>
          <p:nvPr/>
        </p:nvSpPr>
        <p:spPr>
          <a:xfrm>
            <a:off x="2461150" y="3118996"/>
            <a:ext cx="6137098" cy="891618"/>
          </a:xfrm>
          <a:prstGeom prst="roundRect">
            <a:avLst>
              <a:gd name="adj" fmla="val 26284"/>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2400">
                <a:solidFill>
                  <a:srgbClr val="FFFFFF"/>
                </a:solidFill>
                <a:latin typeface="Verdana"/>
                <a:ea typeface="Verdana"/>
                <a:cs typeface="Verdana"/>
                <a:sym typeface="Verdana"/>
              </a:defRPr>
            </a:lvl1pPr>
          </a:lstStyle>
          <a:p>
            <a:r>
              <a:t>No es que no hubiera mujeres en la ciencia, es que han sido silenciadas.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06" name="Captura de pantalla 2018-10-09 a las 16.36.30.png" descr="Captura de pantalla 2018-10-09 a las 16.36.30.png"/>
          <p:cNvPicPr>
            <a:picLocks noChangeAspect="1"/>
          </p:cNvPicPr>
          <p:nvPr/>
        </p:nvPicPr>
        <p:blipFill>
          <a:blip r:embed="rId2">
            <a:extLst/>
          </a:blip>
          <a:stretch>
            <a:fillRect/>
          </a:stretch>
        </p:blipFill>
        <p:spPr>
          <a:xfrm>
            <a:off x="31750" y="1619775"/>
            <a:ext cx="10160000" cy="661890"/>
          </a:xfrm>
          <a:prstGeom prst="rect">
            <a:avLst/>
          </a:prstGeom>
          <a:ln w="12700">
            <a:miter lim="400000"/>
          </a:ln>
        </p:spPr>
      </p:pic>
      <p:pic>
        <p:nvPicPr>
          <p:cNvPr id="707" name="17203220_10158360009150440_7022721181387818088_n.jpg" descr="17203220_10158360009150440_7022721181387818088_n.jpg"/>
          <p:cNvPicPr>
            <a:picLocks/>
          </p:cNvPicPr>
          <p:nvPr/>
        </p:nvPicPr>
        <p:blipFill>
          <a:blip r:embed="rId3">
            <a:extLst/>
          </a:blip>
          <a:stretch>
            <a:fillRect/>
          </a:stretch>
        </p:blipFill>
        <p:spPr>
          <a:xfrm>
            <a:off x="4202730" y="858441"/>
            <a:ext cx="5890418" cy="5903118"/>
          </a:xfrm>
          <a:prstGeom prst="rect">
            <a:avLst/>
          </a:prstGeom>
        </p:spPr>
      </p:pic>
      <p:sp>
        <p:nvSpPr>
          <p:cNvPr id="708" name="¡MUCHAS GRACIAS!"/>
          <p:cNvSpPr txBox="1"/>
          <p:nvPr/>
        </p:nvSpPr>
        <p:spPr>
          <a:xfrm rot="21120000">
            <a:off x="-2126" y="2023140"/>
            <a:ext cx="4254835" cy="1955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6400">
                <a:solidFill>
                  <a:schemeClr val="accent1">
                    <a:lumOff val="13529"/>
                  </a:schemeClr>
                </a:solidFill>
                <a:latin typeface="+mn-lt"/>
                <a:ea typeface="+mn-ea"/>
                <a:cs typeface="+mn-cs"/>
                <a:sym typeface="Gill Sans"/>
              </a:defRPr>
            </a:lvl1pPr>
          </a:lstStyle>
          <a:p>
            <a:r>
              <a:t>¡MUCHAS GRACIAS!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Y a ellas? ¿Las conoces?"/>
          <p:cNvSpPr txBox="1"/>
          <p:nvPr/>
        </p:nvSpPr>
        <p:spPr>
          <a:xfrm>
            <a:off x="690848" y="6936627"/>
            <a:ext cx="3504550" cy="563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defRPr sz="2000">
                <a:solidFill>
                  <a:srgbClr val="FFFFFF"/>
                </a:solidFill>
                <a:latin typeface="Verdana"/>
                <a:ea typeface="Verdana"/>
                <a:cs typeface="Verdana"/>
                <a:sym typeface="Verdana"/>
              </a:defRPr>
            </a:lvl1pPr>
          </a:lstStyle>
          <a:p>
            <a:r>
              <a:t>¿Y a ellas? ¿Las conoces?</a:t>
            </a:r>
          </a:p>
        </p:txBody>
      </p:sp>
      <p:pic>
        <p:nvPicPr>
          <p:cNvPr id="472" name="Captura de pantalla 2017-03-30 a las 19.39.20.png" descr="Captura de pantalla 2017-03-30 a las 19.39.20.png"/>
          <p:cNvPicPr>
            <a:picLocks noChangeAspect="1"/>
          </p:cNvPicPr>
          <p:nvPr/>
        </p:nvPicPr>
        <p:blipFill>
          <a:blip r:embed="rId2">
            <a:extLst/>
          </a:blip>
          <a:stretch>
            <a:fillRect/>
          </a:stretch>
        </p:blipFill>
        <p:spPr>
          <a:xfrm>
            <a:off x="770135" y="178282"/>
            <a:ext cx="8619915" cy="6447067"/>
          </a:xfrm>
          <a:prstGeom prst="rect">
            <a:avLst/>
          </a:prstGeom>
          <a:ln w="12700">
            <a:miter lim="400000"/>
          </a:ln>
        </p:spPr>
      </p:pic>
      <p:sp>
        <p:nvSpPr>
          <p:cNvPr id="473" name="Marie Meurdrac"/>
          <p:cNvSpPr txBox="1"/>
          <p:nvPr/>
        </p:nvSpPr>
        <p:spPr>
          <a:xfrm>
            <a:off x="5714481" y="1496060"/>
            <a:ext cx="124078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Marie Meurdrac</a:t>
            </a:r>
          </a:p>
        </p:txBody>
      </p:sp>
      <p:sp>
        <p:nvSpPr>
          <p:cNvPr id="474" name="Hipatia"/>
          <p:cNvSpPr txBox="1"/>
          <p:nvPr/>
        </p:nvSpPr>
        <p:spPr>
          <a:xfrm>
            <a:off x="2025684" y="1496060"/>
            <a:ext cx="62240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Hipatia</a:t>
            </a:r>
          </a:p>
        </p:txBody>
      </p:sp>
      <p:sp>
        <p:nvSpPr>
          <p:cNvPr id="475" name="Madame du Chatelet"/>
          <p:cNvSpPr txBox="1"/>
          <p:nvPr/>
        </p:nvSpPr>
        <p:spPr>
          <a:xfrm>
            <a:off x="806189" y="1854199"/>
            <a:ext cx="1240781"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defRPr>
            </a:lvl1pPr>
          </a:lstStyle>
          <a:p>
            <a:r>
              <a:t>Madame du Chatelet</a:t>
            </a:r>
          </a:p>
        </p:txBody>
      </p:sp>
      <p:sp>
        <p:nvSpPr>
          <p:cNvPr id="476" name="Hildegarda"/>
          <p:cNvSpPr txBox="1"/>
          <p:nvPr/>
        </p:nvSpPr>
        <p:spPr>
          <a:xfrm>
            <a:off x="3635146" y="1496060"/>
            <a:ext cx="90190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Hildegarda</a:t>
            </a:r>
          </a:p>
        </p:txBody>
      </p:sp>
      <p:sp>
        <p:nvSpPr>
          <p:cNvPr id="477" name="Caroline Herschel"/>
          <p:cNvSpPr txBox="1"/>
          <p:nvPr/>
        </p:nvSpPr>
        <p:spPr>
          <a:xfrm>
            <a:off x="8595506" y="1407160"/>
            <a:ext cx="1097013"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defRPr>
            </a:lvl1pPr>
          </a:lstStyle>
          <a:p>
            <a:r>
              <a:t>Caroline Herschel </a:t>
            </a:r>
          </a:p>
        </p:txBody>
      </p:sp>
      <p:sp>
        <p:nvSpPr>
          <p:cNvPr id="478" name="Marie Curie"/>
          <p:cNvSpPr txBox="1"/>
          <p:nvPr/>
        </p:nvSpPr>
        <p:spPr>
          <a:xfrm>
            <a:off x="7897179" y="3111500"/>
            <a:ext cx="94431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Marie Curie</a:t>
            </a:r>
          </a:p>
        </p:txBody>
      </p:sp>
      <p:sp>
        <p:nvSpPr>
          <p:cNvPr id="479" name="Rita Levi-Montalcini"/>
          <p:cNvSpPr txBox="1"/>
          <p:nvPr/>
        </p:nvSpPr>
        <p:spPr>
          <a:xfrm>
            <a:off x="2083132" y="5074920"/>
            <a:ext cx="1240781"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defRPr>
            </a:lvl1pPr>
          </a:lstStyle>
          <a:p>
            <a:r>
              <a:t>Rita Levi-Montalcini</a:t>
            </a:r>
          </a:p>
        </p:txBody>
      </p:sp>
      <p:sp>
        <p:nvSpPr>
          <p:cNvPr id="480" name="Mileva Maric"/>
          <p:cNvSpPr txBox="1"/>
          <p:nvPr/>
        </p:nvSpPr>
        <p:spPr>
          <a:xfrm>
            <a:off x="818172" y="3426459"/>
            <a:ext cx="1020664"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Mileva Maric</a:t>
            </a:r>
          </a:p>
        </p:txBody>
      </p:sp>
      <p:sp>
        <p:nvSpPr>
          <p:cNvPr id="481" name="Mary Anning"/>
          <p:cNvSpPr txBox="1"/>
          <p:nvPr/>
        </p:nvSpPr>
        <p:spPr>
          <a:xfrm>
            <a:off x="5514892" y="3162300"/>
            <a:ext cx="103160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Mary Anning</a:t>
            </a:r>
          </a:p>
        </p:txBody>
      </p:sp>
      <p:sp>
        <p:nvSpPr>
          <p:cNvPr id="482" name="Katherine Johnson"/>
          <p:cNvSpPr txBox="1"/>
          <p:nvPr/>
        </p:nvSpPr>
        <p:spPr>
          <a:xfrm>
            <a:off x="3338829" y="6230620"/>
            <a:ext cx="149453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Katherine Johnson</a:t>
            </a:r>
          </a:p>
        </p:txBody>
      </p:sp>
      <p:sp>
        <p:nvSpPr>
          <p:cNvPr id="483" name="Vera Rubin"/>
          <p:cNvSpPr txBox="1"/>
          <p:nvPr/>
        </p:nvSpPr>
        <p:spPr>
          <a:xfrm>
            <a:off x="7467180" y="5930899"/>
            <a:ext cx="622400"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r>
              <a:t>Vera Rubin</a:t>
            </a:r>
          </a:p>
        </p:txBody>
      </p:sp>
      <p:sp>
        <p:nvSpPr>
          <p:cNvPr id="484" name="Cecilia Payne"/>
          <p:cNvSpPr txBox="1"/>
          <p:nvPr/>
        </p:nvSpPr>
        <p:spPr>
          <a:xfrm>
            <a:off x="7229874" y="3426459"/>
            <a:ext cx="109701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Cecilia Payne</a:t>
            </a:r>
          </a:p>
        </p:txBody>
      </p:sp>
      <p:sp>
        <p:nvSpPr>
          <p:cNvPr id="485" name="Annie Jump Cannon"/>
          <p:cNvSpPr txBox="1"/>
          <p:nvPr/>
        </p:nvSpPr>
        <p:spPr>
          <a:xfrm>
            <a:off x="5392901" y="4747259"/>
            <a:ext cx="159595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defRPr>
            </a:lvl1pPr>
          </a:lstStyle>
          <a:p>
            <a:r>
              <a:t>Annie Jump Cannon</a:t>
            </a:r>
          </a:p>
        </p:txBody>
      </p:sp>
      <p:sp>
        <p:nvSpPr>
          <p:cNvPr id="486" name="Laura Bassi"/>
          <p:cNvSpPr txBox="1"/>
          <p:nvPr/>
        </p:nvSpPr>
        <p:spPr>
          <a:xfrm>
            <a:off x="4318294" y="1955799"/>
            <a:ext cx="752204"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r>
              <a:t>Laura Bassi</a:t>
            </a:r>
          </a:p>
        </p:txBody>
      </p:sp>
      <p:sp>
        <p:nvSpPr>
          <p:cNvPr id="487" name="Lise Meitner"/>
          <p:cNvSpPr txBox="1"/>
          <p:nvPr/>
        </p:nvSpPr>
        <p:spPr>
          <a:xfrm>
            <a:off x="2997581" y="4140199"/>
            <a:ext cx="752203"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r>
              <a:t>Lise Meitner</a:t>
            </a:r>
          </a:p>
        </p:txBody>
      </p:sp>
      <p:sp>
        <p:nvSpPr>
          <p:cNvPr id="488" name="Rosalind Franklin"/>
          <p:cNvSpPr txBox="1"/>
          <p:nvPr/>
        </p:nvSpPr>
        <p:spPr>
          <a:xfrm>
            <a:off x="5473231" y="6332220"/>
            <a:ext cx="139295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Rosalind Franklin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Las Estrellas Silenciadas…"/>
          <p:cNvSpPr txBox="1"/>
          <p:nvPr/>
        </p:nvSpPr>
        <p:spPr>
          <a:xfrm>
            <a:off x="264326" y="315995"/>
            <a:ext cx="6163470" cy="10261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nSpc>
                <a:spcPct val="120000"/>
              </a:lnSpc>
              <a:defRPr sz="2800">
                <a:solidFill>
                  <a:srgbClr val="FFFFFF"/>
                </a:solidFill>
                <a:latin typeface="Verdana"/>
                <a:ea typeface="Verdana"/>
                <a:cs typeface="Verdana"/>
                <a:sym typeface="Verdana"/>
              </a:defRPr>
            </a:pPr>
            <a:r>
              <a:t>Las Estrellas Silenciadas</a:t>
            </a:r>
          </a:p>
          <a:p>
            <a:pPr>
              <a:defRPr sz="2800">
                <a:solidFill>
                  <a:srgbClr val="FFFFFF"/>
                </a:solidFill>
                <a:latin typeface="Verdana"/>
                <a:ea typeface="Verdana"/>
                <a:cs typeface="Verdana"/>
                <a:sym typeface="Verdana"/>
              </a:defRPr>
            </a:pPr>
            <a:r>
              <a:t>en la historia de la Astronomía</a:t>
            </a:r>
          </a:p>
        </p:txBody>
      </p:sp>
      <p:sp>
        <p:nvSpPr>
          <p:cNvPr id="496" name="Hipatia de Alejandría…"/>
          <p:cNvSpPr txBox="1"/>
          <p:nvPr/>
        </p:nvSpPr>
        <p:spPr>
          <a:xfrm>
            <a:off x="310308" y="6256888"/>
            <a:ext cx="3517774"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400" b="1" i="1">
                <a:solidFill>
                  <a:srgbClr val="FFFFFF"/>
                </a:solidFill>
                <a:latin typeface="Palatino"/>
                <a:ea typeface="Palatino"/>
                <a:cs typeface="Palatino"/>
                <a:sym typeface="Palatino"/>
              </a:defRPr>
            </a:pPr>
            <a:r>
              <a:t>Hipatia de Alejandría</a:t>
            </a:r>
          </a:p>
          <a:p>
            <a:pPr algn="ctr">
              <a:defRPr sz="2400" b="1" i="1">
                <a:solidFill>
                  <a:srgbClr val="FFFFFF"/>
                </a:solidFill>
                <a:latin typeface="Palatino"/>
                <a:ea typeface="Palatino"/>
                <a:cs typeface="Palatino"/>
                <a:sym typeface="Palatino"/>
              </a:defRPr>
            </a:pPr>
            <a:r>
              <a:t>355-415</a:t>
            </a:r>
          </a:p>
        </p:txBody>
      </p:sp>
      <p:pic>
        <p:nvPicPr>
          <p:cNvPr id="497" name="220px-Hypatia_portrait.png" descr="220px-Hypatia_portrait.png"/>
          <p:cNvPicPr>
            <a:picLocks/>
          </p:cNvPicPr>
          <p:nvPr/>
        </p:nvPicPr>
        <p:blipFill>
          <a:blip r:embed="rId3">
            <a:extLst/>
          </a:blip>
          <a:stretch>
            <a:fillRect/>
          </a:stretch>
        </p:blipFill>
        <p:spPr>
          <a:xfrm>
            <a:off x="697595" y="1875471"/>
            <a:ext cx="2743201" cy="4051301"/>
          </a:xfrm>
          <a:prstGeom prst="rect">
            <a:avLst/>
          </a:prstGeom>
        </p:spPr>
      </p:pic>
      <p:pic>
        <p:nvPicPr>
          <p:cNvPr id="498" name="mc3a1s-tamac3b1os-astrolabio-andalusc3ad-flickr-c2a1intercambio-de-fotos.png" descr="mc3a1s-tamac3b1os-astrolabio-andalusc3ad-flickr-c2a1intercambio-de-fotos.png"/>
          <p:cNvPicPr>
            <a:picLocks noChangeAspect="1"/>
          </p:cNvPicPr>
          <p:nvPr/>
        </p:nvPicPr>
        <p:blipFill>
          <a:blip r:embed="rId4">
            <a:extLst/>
          </a:blip>
          <a:stretch>
            <a:fillRect/>
          </a:stretch>
        </p:blipFill>
        <p:spPr>
          <a:xfrm>
            <a:off x="4310403" y="1904059"/>
            <a:ext cx="2043984" cy="2777578"/>
          </a:xfrm>
          <a:prstGeom prst="rect">
            <a:avLst/>
          </a:prstGeom>
          <a:ln w="12700">
            <a:solidFill>
              <a:srgbClr val="F3F7F5"/>
            </a:solidFill>
            <a:miter lim="400000"/>
          </a:ln>
        </p:spPr>
      </p:pic>
      <p:pic>
        <p:nvPicPr>
          <p:cNvPr id="499" name="Densímetro.jpg" descr="Densímetro.jpg"/>
          <p:cNvPicPr>
            <a:picLocks/>
          </p:cNvPicPr>
          <p:nvPr/>
        </p:nvPicPr>
        <p:blipFill>
          <a:blip r:embed="rId5">
            <a:extLst/>
          </a:blip>
          <a:stretch>
            <a:fillRect/>
          </a:stretch>
        </p:blipFill>
        <p:spPr>
          <a:xfrm>
            <a:off x="6709948" y="879037"/>
            <a:ext cx="2997201" cy="1676401"/>
          </a:xfrm>
          <a:prstGeom prst="rect">
            <a:avLst/>
          </a:prstGeom>
        </p:spPr>
      </p:pic>
      <p:pic>
        <p:nvPicPr>
          <p:cNvPr id="500" name="_104695094_hipatia-muerte.jpg" descr="_104695094_hipatia-muerte.jpg"/>
          <p:cNvPicPr>
            <a:picLocks/>
          </p:cNvPicPr>
          <p:nvPr/>
        </p:nvPicPr>
        <p:blipFill>
          <a:blip r:embed="rId6">
            <a:extLst/>
          </a:blip>
          <a:stretch>
            <a:fillRect/>
          </a:stretch>
        </p:blipFill>
        <p:spPr>
          <a:xfrm>
            <a:off x="6510514" y="2474698"/>
            <a:ext cx="3218270" cy="2416604"/>
          </a:xfrm>
          <a:prstGeom prst="rect">
            <a:avLst/>
          </a:prstGeom>
        </p:spPr>
      </p:pic>
      <p:grpSp>
        <p:nvGrpSpPr>
          <p:cNvPr id="503" name="“Había una mujer en Alejandría (…) que llegó a tales logros en literatura y ciencia, que sobrepasó en mucho a todos los filósofos de su propio tiempo. Explicaba los principios de filosofía a sus oyentes, muchos venían de lejos para recibir su instrucción.”…"/>
          <p:cNvGrpSpPr/>
          <p:nvPr/>
        </p:nvGrpSpPr>
        <p:grpSpPr>
          <a:xfrm>
            <a:off x="4501041" y="5121758"/>
            <a:ext cx="5527832" cy="2416603"/>
            <a:chOff x="0" y="0"/>
            <a:chExt cx="5527830" cy="2416602"/>
          </a:xfrm>
        </p:grpSpPr>
        <p:sp>
          <p:nvSpPr>
            <p:cNvPr id="502" name="“Había una mujer en Alejandría (…) que llegó a tales logros en literatura y ciencia, que sobrepasó en mucho a todos los filósofos de su propio tiempo. Explicaba los principios de filosofía a sus oyentes, muchos venían de lejos para recibir su instrucción.”…"/>
            <p:cNvSpPr/>
            <p:nvPr/>
          </p:nvSpPr>
          <p:spPr>
            <a:xfrm>
              <a:off x="25400" y="25400"/>
              <a:ext cx="5477031" cy="2365803"/>
            </a:xfrm>
            <a:prstGeom prst="roundRect">
              <a:avLst>
                <a:gd name="adj" fmla="val 16887"/>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ct val="120000"/>
                </a:lnSpc>
                <a:defRPr sz="1600">
                  <a:solidFill>
                    <a:srgbClr val="FFFFFF"/>
                  </a:solidFill>
                  <a:latin typeface="Verdana"/>
                  <a:ea typeface="Verdana"/>
                  <a:cs typeface="Verdana"/>
                  <a:sym typeface="Verdana"/>
                </a:defRPr>
              </a:pPr>
              <a:r>
                <a:t>“Había una mujer en Alejandría (…) que llegó a tales logros en literatura y ciencia, que sobrepasó en mucho a todos los filósofos de su propio tiempo. Explicaba los principios de filosofía a sus oyentes, muchos venían de lejos para recibir su instrucción.”</a:t>
              </a:r>
            </a:p>
            <a:p>
              <a:pPr lvl="8" algn="r">
                <a:defRPr sz="1600">
                  <a:solidFill>
                    <a:srgbClr val="FFFFFF"/>
                  </a:solidFill>
                  <a:latin typeface="Verdana"/>
                  <a:ea typeface="Verdana"/>
                  <a:cs typeface="Verdana"/>
                  <a:sym typeface="Verdana"/>
                </a:defRPr>
              </a:pPr>
              <a:r>
                <a:t>Sócrates Escolástico</a:t>
              </a:r>
            </a:p>
          </p:txBody>
        </p:sp>
        <p:pic>
          <p:nvPicPr>
            <p:cNvPr id="501" name="“Había una mujer en Alejandría (…) que llegó a tales logros en literatura y ciencia, que sobrepasó en mucho a todos los filósofos de su propio tiempo. Explicaba los principios de filosofía a sus oyentes, muchos venían de lejos para recibir su instrucción.”… “Había una mujer en Alejandría (…) que llegó a tales logros en literatura y ciencia, que sobrepasó en mucho a todos los filósofos de su propio tiempo. Explicaba los principios de filosofía a sus oyentes, muchos venían de lejos para recibir su instrucción.”&#10;Sócrates Escolástico" descr="“Había una mujer en Alejandría (…) que llegó a tales logros en literatura y ciencia, que sobrepasó en mucho a todos los filósofos de su propio tiempo. Explicaba los principios de filosofía a sus oyentes, muchos venían de lejos para recibir su instrucción.”… “Había una mujer en Alejandría (…) que llegó a tales logros en literatura y ciencia, que sobrepasó en mucho a todos los filósofos de su propio tiempo. Explicaba los principios de filosofía a sus oyentes, muchos venían de lejos para recibir su instrucción.”Sócrates Escolástico"/>
            <p:cNvPicPr>
              <a:picLocks/>
            </p:cNvPicPr>
            <p:nvPr/>
          </p:nvPicPr>
          <p:blipFill>
            <a:blip r:embed="rId7">
              <a:extLst/>
            </a:blip>
            <a:stretch>
              <a:fillRect/>
            </a:stretch>
          </p:blipFill>
          <p:spPr>
            <a:xfrm>
              <a:off x="0" y="0"/>
              <a:ext cx="5527831" cy="2416603"/>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stuffmomnevertoldyou-86-2015-01-Sophie_Brahe.jpg" descr="stuffmomnevertoldyou-86-2015-01-Sophie_Brahe.jpg"/>
          <p:cNvPicPr>
            <a:picLocks/>
          </p:cNvPicPr>
          <p:nvPr/>
        </p:nvPicPr>
        <p:blipFill>
          <a:blip r:embed="rId3">
            <a:extLst/>
          </a:blip>
          <a:stretch>
            <a:fillRect/>
          </a:stretch>
        </p:blipFill>
        <p:spPr>
          <a:xfrm>
            <a:off x="1198937" y="1298812"/>
            <a:ext cx="2944564" cy="3537267"/>
          </a:xfrm>
          <a:prstGeom prst="rect">
            <a:avLst/>
          </a:prstGeom>
        </p:spPr>
      </p:pic>
      <p:sp>
        <p:nvSpPr>
          <p:cNvPr id="517" name="Sophia Brahe…"/>
          <p:cNvSpPr txBox="1"/>
          <p:nvPr/>
        </p:nvSpPr>
        <p:spPr>
          <a:xfrm>
            <a:off x="1020293" y="321584"/>
            <a:ext cx="3187701"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400" b="1" i="1">
                <a:solidFill>
                  <a:srgbClr val="FFFFFF"/>
                </a:solidFill>
                <a:latin typeface="Palatino"/>
                <a:ea typeface="Palatino"/>
                <a:cs typeface="Palatino"/>
                <a:sym typeface="Palatino"/>
              </a:defRPr>
            </a:pPr>
            <a:r>
              <a:t>Sophia Brahe </a:t>
            </a:r>
          </a:p>
          <a:p>
            <a:pPr algn="ctr">
              <a:defRPr sz="2400" b="1" i="1">
                <a:solidFill>
                  <a:srgbClr val="FFFFFF"/>
                </a:solidFill>
                <a:latin typeface="Palatino"/>
                <a:ea typeface="Palatino"/>
                <a:cs typeface="Palatino"/>
                <a:sym typeface="Palatino"/>
              </a:defRPr>
            </a:pPr>
            <a:r>
              <a:t>1559-1643</a:t>
            </a:r>
          </a:p>
        </p:txBody>
      </p:sp>
      <p:grpSp>
        <p:nvGrpSpPr>
          <p:cNvPr id="520" name="“Dinamarca nunca debería olvidar a la noble mujer, que en espíritu mas que en carne y hueso, fue la hermana de Tycho Brahe: una estrella brillante en el cielo Danés que fue realmente un sistema doble.”…"/>
          <p:cNvGrpSpPr/>
          <p:nvPr/>
        </p:nvGrpSpPr>
        <p:grpSpPr>
          <a:xfrm>
            <a:off x="340889" y="5143447"/>
            <a:ext cx="5188496" cy="2243349"/>
            <a:chOff x="0" y="0"/>
            <a:chExt cx="4790933" cy="2243348"/>
          </a:xfrm>
        </p:grpSpPr>
        <p:sp>
          <p:nvSpPr>
            <p:cNvPr id="519" name="“Dinamarca nunca debería olvidar a la noble mujer, que en espíritu mas que en carne y hueso, fue la hermana de Tycho Brahe: una estrella brillante en el cielo Danés que fue realmente un sistema doble.”…"/>
            <p:cNvSpPr/>
            <p:nvPr/>
          </p:nvSpPr>
          <p:spPr>
            <a:xfrm>
              <a:off x="25400" y="25400"/>
              <a:ext cx="4740134" cy="2192549"/>
            </a:xfrm>
            <a:prstGeom prst="roundRect">
              <a:avLst>
                <a:gd name="adj" fmla="val 13481"/>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lnSpc>
                  <a:spcPct val="120000"/>
                </a:lnSpc>
                <a:defRPr sz="1600">
                  <a:solidFill>
                    <a:srgbClr val="FFFFFF"/>
                  </a:solidFill>
                  <a:effectLst>
                    <a:outerShdw blurRad="38100" dist="12700" dir="5400000" rotWithShape="0">
                      <a:srgbClr val="000000">
                        <a:alpha val="50000"/>
                      </a:srgbClr>
                    </a:outerShdw>
                  </a:effectLst>
                  <a:latin typeface="Verdana"/>
                  <a:ea typeface="Verdana"/>
                  <a:cs typeface="Verdana"/>
                  <a:sym typeface="Verdana"/>
                </a:defRPr>
              </a:pPr>
              <a:r>
                <a:t>“Dinamarca nunca debería olvidar a la noble mujer, que en espíritu mas que en carne y hueso, fue la hermana de Tycho Brahe: una estrella brillante en el cielo Danés que fue realmente un sistema doble.”</a:t>
              </a:r>
            </a:p>
            <a:p>
              <a:pPr lvl="8" indent="2146300" algn="ctr">
                <a:lnSpc>
                  <a:spcPct val="120000"/>
                </a:lnSpc>
                <a:defRPr sz="1600">
                  <a:solidFill>
                    <a:srgbClr val="FFFFFF"/>
                  </a:solidFill>
                  <a:effectLst>
                    <a:outerShdw blurRad="38100" dist="12700" dir="5400000" rotWithShape="0">
                      <a:srgbClr val="000000">
                        <a:alpha val="50000"/>
                      </a:srgbClr>
                    </a:outerShdw>
                  </a:effectLst>
                  <a:latin typeface="+mn-lt"/>
                  <a:ea typeface="+mn-ea"/>
                  <a:cs typeface="+mn-cs"/>
                  <a:sym typeface="Gill Sans"/>
                </a:defRPr>
              </a:pPr>
              <a:r>
                <a:t>Johan L. Heiberg </a:t>
              </a:r>
            </a:p>
          </p:txBody>
        </p:sp>
        <p:pic>
          <p:nvPicPr>
            <p:cNvPr id="518" name="“Dinamarca nunca debería olvidar a la noble mujer, que en espíritu mas que en carne y hueso, fue la hermana de Tycho Brahe: una estrella brillante en el cielo Danés que fue realmente un sistema doble.”… “Dinamarca nunca debería olvidar a la noble mujer, que en espíritu mas que en carne y hueso, fue la hermana de Tycho Brahe: una estrella brillante en el cielo Danés que fue realmente un sistema doble.”&#10;Johan L. Heiberg " descr="“Dinamarca nunca debería olvidar a la noble mujer, que en espíritu mas que en carne y hueso, fue la hermana de Tycho Brahe: una estrella brillante en el cielo Danés que fue realmente un sistema doble.”… “Dinamarca nunca debería olvidar a la noble mujer, que en espíritu mas que en carne y hueso, fue la hermana de Tycho Brahe: una estrella brillante en el cielo Danés que fue realmente un sistema doble.”Johan L. Heiberg "/>
            <p:cNvPicPr>
              <a:picLocks/>
            </p:cNvPicPr>
            <p:nvPr/>
          </p:nvPicPr>
          <p:blipFill>
            <a:blip r:embed="rId4">
              <a:extLst/>
            </a:blip>
            <a:stretch>
              <a:fillRect/>
            </a:stretch>
          </p:blipFill>
          <p:spPr>
            <a:xfrm>
              <a:off x="0" y="0"/>
              <a:ext cx="4790934" cy="2243349"/>
            </a:xfrm>
            <a:prstGeom prst="rect">
              <a:avLst/>
            </a:prstGeom>
            <a:effectLst/>
          </p:spPr>
        </p:pic>
      </p:grpSp>
      <p:sp>
        <p:nvSpPr>
          <p:cNvPr id="521" name="Maria Cunitz 1610-1664"/>
          <p:cNvSpPr txBox="1"/>
          <p:nvPr/>
        </p:nvSpPr>
        <p:spPr>
          <a:xfrm>
            <a:off x="6496600" y="321584"/>
            <a:ext cx="3187701"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400" b="1" i="1">
                <a:solidFill>
                  <a:srgbClr val="FFFFFF"/>
                </a:solidFill>
                <a:latin typeface="Palatino"/>
                <a:ea typeface="Palatino"/>
                <a:cs typeface="Palatino"/>
                <a:sym typeface="Palatino"/>
              </a:defRPr>
            </a:lvl1pPr>
          </a:lstStyle>
          <a:p>
            <a:r>
              <a:rPr dirty="0"/>
              <a:t>Maria Cunitz 1610-1664</a:t>
            </a:r>
          </a:p>
        </p:txBody>
      </p:sp>
      <p:pic>
        <p:nvPicPr>
          <p:cNvPr id="522" name="96d3c01febc7262c11cbcef84942c4f1.jpg" descr="96d3c01febc7262c11cbcef84942c4f1.jpg"/>
          <p:cNvPicPr>
            <a:picLocks noChangeAspect="1"/>
          </p:cNvPicPr>
          <p:nvPr/>
        </p:nvPicPr>
        <p:blipFill>
          <a:blip r:embed="rId5">
            <a:extLst/>
          </a:blip>
          <a:stretch>
            <a:fillRect/>
          </a:stretch>
        </p:blipFill>
        <p:spPr>
          <a:xfrm>
            <a:off x="6690257" y="1454545"/>
            <a:ext cx="2997201" cy="3225801"/>
          </a:xfrm>
          <a:prstGeom prst="rect">
            <a:avLst/>
          </a:prstGeom>
          <a:ln w="12700">
            <a:miter lim="400000"/>
          </a:ln>
        </p:spPr>
      </p:pic>
      <p:pic>
        <p:nvPicPr>
          <p:cNvPr id="523" name="Urania.propitia.png" descr="Urania.propitia.png"/>
          <p:cNvPicPr>
            <a:picLocks noChangeAspect="1"/>
          </p:cNvPicPr>
          <p:nvPr/>
        </p:nvPicPr>
        <p:blipFill>
          <a:blip r:embed="rId6">
            <a:extLst/>
          </a:blip>
          <a:stretch>
            <a:fillRect/>
          </a:stretch>
        </p:blipFill>
        <p:spPr>
          <a:xfrm>
            <a:off x="6105685" y="3904934"/>
            <a:ext cx="2415024" cy="353726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Maria Winckelmann Kirch, 1670-1720"/>
          <p:cNvSpPr txBox="1"/>
          <p:nvPr/>
        </p:nvSpPr>
        <p:spPr>
          <a:xfrm>
            <a:off x="6141000" y="321584"/>
            <a:ext cx="3187701"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400" b="1" i="1">
                <a:solidFill>
                  <a:srgbClr val="FFFFFF"/>
                </a:solidFill>
                <a:latin typeface="Palatino"/>
                <a:ea typeface="Palatino"/>
                <a:cs typeface="Palatino"/>
                <a:sym typeface="Palatino"/>
              </a:defRPr>
            </a:lvl1pPr>
          </a:lstStyle>
          <a:p>
            <a:r>
              <a:t>Maria Winckelmann Kirch, 1670-1720</a:t>
            </a:r>
          </a:p>
        </p:txBody>
      </p:sp>
      <p:pic>
        <p:nvPicPr>
          <p:cNvPr id="528" name="Maria_Mitchell.jpg" descr="Maria_Mitchell.jpg"/>
          <p:cNvPicPr>
            <a:picLocks/>
          </p:cNvPicPr>
          <p:nvPr/>
        </p:nvPicPr>
        <p:blipFill>
          <a:blip r:embed="rId3">
            <a:extLst/>
          </a:blip>
          <a:stretch>
            <a:fillRect/>
          </a:stretch>
        </p:blipFill>
        <p:spPr>
          <a:xfrm>
            <a:off x="6223819" y="1413566"/>
            <a:ext cx="3022063" cy="3604842"/>
          </a:xfrm>
          <a:prstGeom prst="rect">
            <a:avLst/>
          </a:prstGeom>
        </p:spPr>
      </p:pic>
      <p:grpSp>
        <p:nvGrpSpPr>
          <p:cNvPr id="531" name="Primera mujer en descubrir un comenta.…"/>
          <p:cNvGrpSpPr/>
          <p:nvPr/>
        </p:nvGrpSpPr>
        <p:grpSpPr>
          <a:xfrm>
            <a:off x="5265618" y="5221390"/>
            <a:ext cx="4805020" cy="2281748"/>
            <a:chOff x="0" y="0"/>
            <a:chExt cx="4805019" cy="2281747"/>
          </a:xfrm>
        </p:grpSpPr>
        <p:sp>
          <p:nvSpPr>
            <p:cNvPr id="530" name="Primera mujer en descubrir un comenta.…"/>
            <p:cNvSpPr/>
            <p:nvPr/>
          </p:nvSpPr>
          <p:spPr>
            <a:xfrm>
              <a:off x="25400" y="25400"/>
              <a:ext cx="4754220" cy="2230948"/>
            </a:xfrm>
            <a:prstGeom prst="roundRect">
              <a:avLst>
                <a:gd name="adj" fmla="val 14246"/>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228600" indent="-228600">
                <a:lnSpc>
                  <a:spcPct val="120000"/>
                </a:lnSpc>
                <a:buSzPct val="100000"/>
                <a:buChar char="•"/>
                <a:defRPr sz="1600">
                  <a:solidFill>
                    <a:srgbClr val="FFFFFF"/>
                  </a:solidFill>
                  <a:latin typeface="Verdana"/>
                  <a:ea typeface="Verdana"/>
                  <a:cs typeface="Verdana"/>
                  <a:sym typeface="Verdana"/>
                </a:defRPr>
              </a:pPr>
              <a:r>
                <a:t>Primera mujer en descubrir un comenta.</a:t>
              </a:r>
            </a:p>
            <a:p>
              <a:pPr marL="228600" indent="-228600">
                <a:lnSpc>
                  <a:spcPct val="120000"/>
                </a:lnSpc>
                <a:buSzPct val="100000"/>
                <a:buChar char="•"/>
                <a:defRPr sz="1600">
                  <a:solidFill>
                    <a:srgbClr val="FFFFFF"/>
                  </a:solidFill>
                  <a:latin typeface="Verdana"/>
                  <a:ea typeface="Verdana"/>
                  <a:cs typeface="Verdana"/>
                  <a:sym typeface="Verdana"/>
                </a:defRPr>
              </a:pPr>
              <a:r>
                <a:t>Trabajó junto con su marido en el Observatorio de la Academia de Ciencias en Berlin durante dos décadas.</a:t>
              </a:r>
            </a:p>
            <a:p>
              <a:pPr marL="228600" indent="-228600">
                <a:lnSpc>
                  <a:spcPct val="120000"/>
                </a:lnSpc>
                <a:buSzPct val="100000"/>
                <a:buChar char="•"/>
                <a:defRPr sz="1600">
                  <a:solidFill>
                    <a:srgbClr val="FFFFFF"/>
                  </a:solidFill>
                  <a:latin typeface="Verdana"/>
                  <a:ea typeface="Verdana"/>
                  <a:cs typeface="Verdana"/>
                  <a:sym typeface="Verdana"/>
                </a:defRPr>
              </a:pPr>
              <a:r>
                <a:t>Firmó sus descubrimientos y ganó la medalla de oro de la Academia.</a:t>
              </a:r>
            </a:p>
          </p:txBody>
        </p:sp>
        <p:pic>
          <p:nvPicPr>
            <p:cNvPr id="529" name="Primera mujer en descubrir un comenta.… Primera mujer en descubrir un comenta.&#10;Trabajó junto con su marido en el Observatorio de la Academia de Ciencias en Berlin durante dos décadas.&#10;Firmó sus descubrimientos y ganó la medalla de oro de la Academia." descr="Primera mujer en descubrir un comenta.… Primera mujer en descubrir un comenta.Trabajó junto con su marido en el Observatorio de la Academia de Ciencias en Berlin durante dos décadas.Firmó sus descubrimientos y ganó la medalla de oro de la Academia."/>
            <p:cNvPicPr>
              <a:picLocks/>
            </p:cNvPicPr>
            <p:nvPr/>
          </p:nvPicPr>
          <p:blipFill>
            <a:blip r:embed="rId4">
              <a:extLst/>
            </a:blip>
            <a:stretch>
              <a:fillRect/>
            </a:stretch>
          </p:blipFill>
          <p:spPr>
            <a:xfrm>
              <a:off x="0" y="0"/>
              <a:ext cx="4805020" cy="2281748"/>
            </a:xfrm>
            <a:prstGeom prst="rect">
              <a:avLst/>
            </a:prstGeom>
            <a:effectLst/>
          </p:spPr>
        </p:pic>
      </p:grpSp>
      <p:sp>
        <p:nvSpPr>
          <p:cNvPr id="532" name="Elisabeth Hevelius…"/>
          <p:cNvSpPr txBox="1"/>
          <p:nvPr/>
        </p:nvSpPr>
        <p:spPr>
          <a:xfrm>
            <a:off x="609510" y="321584"/>
            <a:ext cx="3187701" cy="889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400" b="1" i="1">
                <a:solidFill>
                  <a:srgbClr val="FFFFFF"/>
                </a:solidFill>
                <a:latin typeface="Palatino"/>
                <a:ea typeface="Palatino"/>
                <a:cs typeface="Palatino"/>
                <a:sym typeface="Palatino"/>
              </a:defRPr>
            </a:pPr>
            <a:r>
              <a:t>Elisabeth Hevelius</a:t>
            </a:r>
          </a:p>
          <a:p>
            <a:pPr algn="ctr">
              <a:defRPr sz="2400" b="1" i="1">
                <a:solidFill>
                  <a:srgbClr val="FFFFFF"/>
                </a:solidFill>
                <a:latin typeface="Palatino"/>
                <a:ea typeface="Palatino"/>
                <a:cs typeface="Palatino"/>
                <a:sym typeface="Palatino"/>
              </a:defRPr>
            </a:pPr>
            <a:r>
              <a:t>1647 - 1693</a:t>
            </a:r>
          </a:p>
        </p:txBody>
      </p:sp>
      <p:pic>
        <p:nvPicPr>
          <p:cNvPr id="533" name="200px-Elisabetha_Hevelius_1673.png" descr="200px-Elisabetha_Hevelius_1673.png"/>
          <p:cNvPicPr>
            <a:picLocks noChangeAspect="1"/>
          </p:cNvPicPr>
          <p:nvPr/>
        </p:nvPicPr>
        <p:blipFill>
          <a:blip r:embed="rId5">
            <a:extLst/>
          </a:blip>
          <a:stretch>
            <a:fillRect/>
          </a:stretch>
        </p:blipFill>
        <p:spPr>
          <a:xfrm>
            <a:off x="427511" y="1413566"/>
            <a:ext cx="2540001" cy="4597401"/>
          </a:xfrm>
          <a:prstGeom prst="rect">
            <a:avLst/>
          </a:prstGeom>
          <a:ln w="12700">
            <a:miter lim="400000"/>
          </a:ln>
        </p:spPr>
      </p:pic>
      <p:pic>
        <p:nvPicPr>
          <p:cNvPr id="534" name="johannes-hevelius-granger.jpg" descr="johannes-hevelius-granger.jpg"/>
          <p:cNvPicPr>
            <a:picLocks noChangeAspect="1"/>
          </p:cNvPicPr>
          <p:nvPr/>
        </p:nvPicPr>
        <p:blipFill>
          <a:blip r:embed="rId6">
            <a:extLst/>
          </a:blip>
          <a:stretch>
            <a:fillRect/>
          </a:stretch>
        </p:blipFill>
        <p:spPr>
          <a:xfrm>
            <a:off x="2367591" y="4193066"/>
            <a:ext cx="2116789" cy="328467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Wang Zhenyi, 1768-1797"/>
          <p:cNvSpPr txBox="1"/>
          <p:nvPr/>
        </p:nvSpPr>
        <p:spPr>
          <a:xfrm>
            <a:off x="3192218" y="279399"/>
            <a:ext cx="4025671" cy="48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400" b="1" i="1">
                <a:solidFill>
                  <a:srgbClr val="FFFFFF"/>
                </a:solidFill>
                <a:latin typeface="Palatino"/>
                <a:ea typeface="Palatino"/>
                <a:cs typeface="Palatino"/>
                <a:sym typeface="Palatino"/>
              </a:defRPr>
            </a:lvl1pPr>
          </a:lstStyle>
          <a:p>
            <a:r>
              <a:t>Wang Zhenyi, 1768-1797</a:t>
            </a:r>
          </a:p>
        </p:txBody>
      </p:sp>
      <p:grpSp>
        <p:nvGrpSpPr>
          <p:cNvPr id="541" name="“Está hecho para creer, que las mujeres son iguales que los hombres.…"/>
          <p:cNvGrpSpPr/>
          <p:nvPr/>
        </p:nvGrpSpPr>
        <p:grpSpPr>
          <a:xfrm>
            <a:off x="5682057" y="5747051"/>
            <a:ext cx="4284347" cy="1658621"/>
            <a:chOff x="0" y="0"/>
            <a:chExt cx="4284346" cy="1658620"/>
          </a:xfrm>
        </p:grpSpPr>
        <p:sp>
          <p:nvSpPr>
            <p:cNvPr id="540" name="“Está hecho para creer, que las mujeres son iguales que los hombres.…"/>
            <p:cNvSpPr txBox="1"/>
            <p:nvPr/>
          </p:nvSpPr>
          <p:spPr>
            <a:xfrm>
              <a:off x="31750" y="31750"/>
              <a:ext cx="4220847" cy="159512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lnSpc>
                  <a:spcPct val="120000"/>
                </a:lnSpc>
                <a:defRPr sz="1700">
                  <a:solidFill>
                    <a:srgbClr val="FFFFFF"/>
                  </a:solidFill>
                  <a:latin typeface="Verdana"/>
                  <a:ea typeface="Verdana"/>
                  <a:cs typeface="Verdana"/>
                  <a:sym typeface="Verdana"/>
                </a:defRPr>
              </a:pPr>
              <a:r>
                <a:t>“</a:t>
              </a:r>
              <a:r>
                <a:rPr sz="1600"/>
                <a:t>Está hecho para creer, que las mujeres son iguales que los hombres. </a:t>
              </a:r>
            </a:p>
            <a:p>
              <a:pPr algn="ctr">
                <a:lnSpc>
                  <a:spcPct val="120000"/>
                </a:lnSpc>
                <a:defRPr sz="1600">
                  <a:solidFill>
                    <a:srgbClr val="FFFFFF"/>
                  </a:solidFill>
                  <a:latin typeface="Verdana"/>
                  <a:ea typeface="Verdana"/>
                  <a:cs typeface="Verdana"/>
                  <a:sym typeface="Verdana"/>
                </a:defRPr>
              </a:pPr>
              <a:r>
                <a:t>¿No estás convencido de que las hijas también pueden ser heroínas?”</a:t>
              </a:r>
            </a:p>
            <a:p>
              <a:pPr lvl="8" algn="r">
                <a:lnSpc>
                  <a:spcPct val="120000"/>
                </a:lnSpc>
                <a:defRPr sz="1600">
                  <a:solidFill>
                    <a:srgbClr val="FFFFFF"/>
                  </a:solidFill>
                  <a:latin typeface="Verdana"/>
                  <a:ea typeface="Verdana"/>
                  <a:cs typeface="Verdana"/>
                  <a:sym typeface="Verdana"/>
                </a:defRPr>
              </a:pPr>
              <a:r>
                <a:t>Wang Shenyi</a:t>
              </a:r>
            </a:p>
          </p:txBody>
        </p:sp>
        <p:pic>
          <p:nvPicPr>
            <p:cNvPr id="539" name="“Está hecho para creer, que las mujeres son iguales que los hombres.… “Está hecho para creer, que las mujeres son iguales que los hombres. &#10;¿No estás convencido de que las hijas también pueden ser heroínas?”&#10;Wang Shenyi" descr="“Está hecho para creer, que las mujeres son iguales que los hombres.… “Está hecho para creer, que las mujeres son iguales que los hombres. ¿No estás convencido de que las hijas también pueden ser heroínas?”Wang Shenyi"/>
            <p:cNvPicPr>
              <a:picLocks/>
            </p:cNvPicPr>
            <p:nvPr/>
          </p:nvPicPr>
          <p:blipFill>
            <a:blip r:embed="rId3">
              <a:extLst/>
            </a:blip>
            <a:stretch>
              <a:fillRect/>
            </a:stretch>
          </p:blipFill>
          <p:spPr>
            <a:xfrm>
              <a:off x="0" y="-1"/>
              <a:ext cx="4284347" cy="1658622"/>
            </a:xfrm>
            <a:prstGeom prst="rect">
              <a:avLst/>
            </a:prstGeom>
            <a:effectLst/>
          </p:spPr>
        </p:pic>
      </p:grpSp>
      <p:pic>
        <p:nvPicPr>
          <p:cNvPr id="542" name="DahN_tUWsAAUrFD.jpeg" descr="DahN_tUWsAAUrFD.jpeg"/>
          <p:cNvPicPr>
            <a:picLocks noChangeAspect="1"/>
          </p:cNvPicPr>
          <p:nvPr/>
        </p:nvPicPr>
        <p:blipFill>
          <a:blip r:embed="rId4">
            <a:extLst/>
          </a:blip>
          <a:stretch>
            <a:fillRect/>
          </a:stretch>
        </p:blipFill>
        <p:spPr>
          <a:xfrm>
            <a:off x="662894" y="1071802"/>
            <a:ext cx="4165848" cy="4171732"/>
          </a:xfrm>
          <a:prstGeom prst="rect">
            <a:avLst/>
          </a:prstGeom>
          <a:ln w="12700">
            <a:miter lim="400000"/>
          </a:ln>
        </p:spPr>
      </p:pic>
      <p:sp>
        <p:nvSpPr>
          <p:cNvPr id="543" name="“Sobre la procesión de los equinoccios”…"/>
          <p:cNvSpPr txBox="1"/>
          <p:nvPr/>
        </p:nvSpPr>
        <p:spPr>
          <a:xfrm>
            <a:off x="481258" y="5509896"/>
            <a:ext cx="4732320" cy="2023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nSpc>
                <a:spcPct val="150000"/>
              </a:lnSpc>
              <a:buSzPct val="100000"/>
              <a:buAutoNum type="arabicPeriod"/>
              <a:defRPr sz="1400">
                <a:solidFill>
                  <a:srgbClr val="FFFFFF"/>
                </a:solidFill>
                <a:latin typeface="Verdana"/>
                <a:ea typeface="Verdana"/>
                <a:cs typeface="Verdana"/>
                <a:sym typeface="Verdana"/>
              </a:defRPr>
            </a:pPr>
            <a:r>
              <a:rPr dirty="0"/>
              <a:t>“Sobre la </a:t>
            </a:r>
            <a:r>
              <a:rPr dirty="0" smtClean="0"/>
              <a:t>pr</a:t>
            </a:r>
            <a:r>
              <a:rPr lang="es-ES_tradnl" dirty="0" smtClean="0"/>
              <a:t>e</a:t>
            </a:r>
            <a:r>
              <a:rPr dirty="0" smtClean="0"/>
              <a:t>cesión </a:t>
            </a:r>
            <a:r>
              <a:rPr dirty="0"/>
              <a:t>de los equinoccios”</a:t>
            </a:r>
          </a:p>
          <a:p>
            <a:pPr marL="228600" indent="-228600">
              <a:lnSpc>
                <a:spcPct val="150000"/>
              </a:lnSpc>
              <a:buSzPct val="100000"/>
              <a:buAutoNum type="arabicPeriod"/>
              <a:defRPr sz="1400">
                <a:solidFill>
                  <a:srgbClr val="FFFFFF"/>
                </a:solidFill>
                <a:latin typeface="Verdana"/>
                <a:ea typeface="Verdana"/>
                <a:cs typeface="Verdana"/>
                <a:sym typeface="Verdana"/>
              </a:defRPr>
            </a:pPr>
            <a:r>
              <a:rPr dirty="0"/>
              <a:t>“Sobre la explicación de los eclipses lunares”</a:t>
            </a:r>
          </a:p>
          <a:p>
            <a:pPr marL="228600" indent="-228600">
              <a:lnSpc>
                <a:spcPct val="150000"/>
              </a:lnSpc>
              <a:buSzPct val="100000"/>
              <a:buAutoNum type="arabicPeriod"/>
              <a:defRPr sz="1400">
                <a:solidFill>
                  <a:srgbClr val="FFFFFF"/>
                </a:solidFill>
                <a:latin typeface="Verdana"/>
                <a:ea typeface="Verdana"/>
                <a:cs typeface="Verdana"/>
                <a:sym typeface="Verdana"/>
              </a:defRPr>
            </a:pPr>
            <a:r>
              <a:rPr dirty="0"/>
              <a:t>“La explicación del eclipse solar”</a:t>
            </a:r>
          </a:p>
          <a:p>
            <a:pPr marL="228600" indent="-228600">
              <a:lnSpc>
                <a:spcPct val="150000"/>
              </a:lnSpc>
              <a:buSzPct val="100000"/>
              <a:buAutoNum type="arabicPeriod"/>
              <a:defRPr sz="1400">
                <a:solidFill>
                  <a:srgbClr val="FFFFFF"/>
                </a:solidFill>
                <a:latin typeface="Verdana"/>
                <a:ea typeface="Verdana"/>
                <a:cs typeface="Verdana"/>
                <a:sym typeface="Verdana"/>
              </a:defRPr>
            </a:pPr>
            <a:r>
              <a:rPr dirty="0"/>
              <a:t>"La explicación del teorema de Pitágoras y la trigonometría”</a:t>
            </a:r>
          </a:p>
          <a:p>
            <a:pPr marL="228600" indent="-228600">
              <a:lnSpc>
                <a:spcPct val="150000"/>
              </a:lnSpc>
              <a:buSzPct val="100000"/>
              <a:buAutoNum type="arabicPeriod"/>
              <a:defRPr sz="1400">
                <a:solidFill>
                  <a:srgbClr val="FFFFFF"/>
                </a:solidFill>
                <a:latin typeface="Verdana"/>
                <a:ea typeface="Verdana"/>
                <a:cs typeface="Verdana"/>
                <a:sym typeface="Verdana"/>
              </a:defRPr>
            </a:pPr>
            <a:r>
              <a:rPr dirty="0"/>
              <a:t>“Los simples principios del cálculo”</a:t>
            </a:r>
          </a:p>
        </p:txBody>
      </p:sp>
      <p:pic>
        <p:nvPicPr>
          <p:cNvPr id="544" name="Captura de pantalla 2020-02-10 a las 18.14.16.png" descr="Captura de pantalla 2020-02-10 a las 18.14.16.png"/>
          <p:cNvPicPr>
            <a:picLocks noChangeAspect="1"/>
          </p:cNvPicPr>
          <p:nvPr/>
        </p:nvPicPr>
        <p:blipFill>
          <a:blip r:embed="rId5">
            <a:extLst/>
          </a:blip>
          <a:stretch>
            <a:fillRect/>
          </a:stretch>
        </p:blipFill>
        <p:spPr>
          <a:xfrm>
            <a:off x="6366880" y="1286451"/>
            <a:ext cx="2470591" cy="374243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stuffmomnevertoldyou-86-2015-01-Herschel_Caroline_age_92.jpg" descr="stuffmomnevertoldyou-86-2015-01-Herschel_Caroline_age_92.jpg"/>
          <p:cNvPicPr>
            <a:picLocks/>
          </p:cNvPicPr>
          <p:nvPr/>
        </p:nvPicPr>
        <p:blipFill>
          <a:blip r:embed="rId3">
            <a:extLst/>
          </a:blip>
          <a:stretch>
            <a:fillRect/>
          </a:stretch>
        </p:blipFill>
        <p:spPr>
          <a:xfrm>
            <a:off x="6268578" y="243979"/>
            <a:ext cx="2354757" cy="3971160"/>
          </a:xfrm>
          <a:prstGeom prst="rect">
            <a:avLst/>
          </a:prstGeom>
        </p:spPr>
      </p:pic>
      <p:sp>
        <p:nvSpPr>
          <p:cNvPr id="549" name="Caroline Herschel, 1750-1848"/>
          <p:cNvSpPr txBox="1"/>
          <p:nvPr/>
        </p:nvSpPr>
        <p:spPr>
          <a:xfrm>
            <a:off x="313514" y="270920"/>
            <a:ext cx="4462585" cy="482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a:defRPr sz="2400" b="1" i="1">
                <a:solidFill>
                  <a:srgbClr val="FFFFFF"/>
                </a:solidFill>
                <a:latin typeface="Palatino"/>
                <a:ea typeface="Palatino"/>
                <a:cs typeface="Palatino"/>
                <a:sym typeface="Palatino"/>
              </a:defRPr>
            </a:lvl1pPr>
          </a:lstStyle>
          <a:p>
            <a:r>
              <a:t>Caroline Herschel, 1750-1848</a:t>
            </a:r>
          </a:p>
        </p:txBody>
      </p:sp>
      <p:pic>
        <p:nvPicPr>
          <p:cNvPr id="550" name="2017_CKS_14298_0047_000(herschel_caroline_catalogue_of_stars_taken_from_mr_flamsteeds_observat).jpg" descr="2017_CKS_14298_0047_000(herschel_caroline_catalogue_of_stars_taken_from_mr_flamsteeds_observat).jpg"/>
          <p:cNvPicPr>
            <a:picLocks/>
          </p:cNvPicPr>
          <p:nvPr/>
        </p:nvPicPr>
        <p:blipFill>
          <a:blip r:embed="rId4">
            <a:extLst/>
          </a:blip>
          <a:stretch>
            <a:fillRect/>
          </a:stretch>
        </p:blipFill>
        <p:spPr>
          <a:xfrm>
            <a:off x="502090" y="1024646"/>
            <a:ext cx="3831333" cy="6359525"/>
          </a:xfrm>
          <a:prstGeom prst="rect">
            <a:avLst/>
          </a:prstGeom>
        </p:spPr>
      </p:pic>
      <p:pic>
        <p:nvPicPr>
          <p:cNvPr id="551" name="Rectángulo Rectángulo" descr="Rectángulo Rectángulo"/>
          <p:cNvPicPr>
            <a:picLocks/>
          </p:cNvPicPr>
          <p:nvPr/>
        </p:nvPicPr>
        <p:blipFill>
          <a:blip r:embed="rId5">
            <a:extLst/>
          </a:blip>
          <a:stretch>
            <a:fillRect/>
          </a:stretch>
        </p:blipFill>
        <p:spPr>
          <a:xfrm>
            <a:off x="1729476" y="4347099"/>
            <a:ext cx="1376562" cy="330371"/>
          </a:xfrm>
          <a:prstGeom prst="rect">
            <a:avLst/>
          </a:prstGeom>
        </p:spPr>
      </p:pic>
      <p:grpSp>
        <p:nvGrpSpPr>
          <p:cNvPr id="555" name="Primera mujer astrónoma profesional remunerada.…"/>
          <p:cNvGrpSpPr/>
          <p:nvPr/>
        </p:nvGrpSpPr>
        <p:grpSpPr>
          <a:xfrm>
            <a:off x="5092700" y="4419260"/>
            <a:ext cx="4940373" cy="3036690"/>
            <a:chOff x="0" y="0"/>
            <a:chExt cx="4940372" cy="3036689"/>
          </a:xfrm>
        </p:grpSpPr>
        <p:sp>
          <p:nvSpPr>
            <p:cNvPr id="554" name="Primera mujer astrónoma profesional remunerada.…"/>
            <p:cNvSpPr/>
            <p:nvPr/>
          </p:nvSpPr>
          <p:spPr>
            <a:xfrm>
              <a:off x="25399" y="25399"/>
              <a:ext cx="4889574" cy="2985891"/>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228600" indent="-228600">
                <a:lnSpc>
                  <a:spcPct val="120000"/>
                </a:lnSpc>
                <a:buSzPct val="100000"/>
                <a:buChar char="•"/>
                <a:defRPr sz="1700">
                  <a:solidFill>
                    <a:srgbClr val="FFFFFF"/>
                  </a:solidFill>
                  <a:latin typeface="Verdana"/>
                  <a:ea typeface="Verdana"/>
                  <a:cs typeface="Verdana"/>
                  <a:sym typeface="Verdana"/>
                </a:defRPr>
              </a:pPr>
              <a:r>
                <a:t>Primera mujer astrónoma profesional remunerada.</a:t>
              </a:r>
            </a:p>
            <a:p>
              <a:pPr marL="228600" indent="-228600">
                <a:lnSpc>
                  <a:spcPct val="120000"/>
                </a:lnSpc>
                <a:buSzPct val="100000"/>
                <a:buChar char="•"/>
                <a:defRPr sz="1700">
                  <a:solidFill>
                    <a:srgbClr val="FFFFFF"/>
                  </a:solidFill>
                  <a:latin typeface="Verdana"/>
                  <a:ea typeface="Verdana"/>
                  <a:cs typeface="Verdana"/>
                  <a:sym typeface="Verdana"/>
                </a:defRPr>
              </a:pPr>
              <a:r>
                <a:t>Descubrió más de 2500 objetos celestes conjuntamente con su hermano.</a:t>
              </a:r>
            </a:p>
            <a:p>
              <a:pPr marL="228600" indent="-228600">
                <a:lnSpc>
                  <a:spcPct val="120000"/>
                </a:lnSpc>
                <a:buSzPct val="100000"/>
                <a:buChar char="•"/>
                <a:defRPr sz="1700">
                  <a:solidFill>
                    <a:srgbClr val="FFFFFF"/>
                  </a:solidFill>
                  <a:latin typeface="Verdana"/>
                  <a:ea typeface="Verdana"/>
                  <a:cs typeface="Verdana"/>
                  <a:sym typeface="Verdana"/>
                </a:defRPr>
              </a:pPr>
              <a:r>
                <a:t>Elaboró catálogos estelares y de nebulosas de gran precisión.</a:t>
              </a:r>
            </a:p>
            <a:p>
              <a:pPr marL="228600" indent="-228600">
                <a:lnSpc>
                  <a:spcPct val="120000"/>
                </a:lnSpc>
                <a:buSzPct val="100000"/>
                <a:buChar char="•"/>
                <a:defRPr sz="1700">
                  <a:solidFill>
                    <a:srgbClr val="FFFFFF"/>
                  </a:solidFill>
                  <a:latin typeface="Verdana"/>
                  <a:ea typeface="Verdana"/>
                  <a:cs typeface="Verdana"/>
                  <a:sym typeface="Verdana"/>
                </a:defRPr>
              </a:pPr>
              <a:r>
                <a:t>En 1828 ganó la Medalla de Oro de la </a:t>
              </a:r>
              <a:r>
                <a:rPr i="1"/>
                <a:t>Royal Astronomical Society </a:t>
              </a:r>
              <a:r>
                <a:t>y nombrada miembro honorario en 1835. </a:t>
              </a:r>
            </a:p>
          </p:txBody>
        </p:sp>
        <p:pic>
          <p:nvPicPr>
            <p:cNvPr id="553" name="Primera mujer astrónoma profesional remunerada.… Primera mujer astrónoma profesional remunerada.&#10;Descubrió más de 2500 objetos celestes conjuntamente con su hermano.&#10;Elaboró catálogos estelares y de nebulosas de gran precisión.&#10;En 1828 ganó la Medalla de Oro de la Royal Astronomical Society y nombrada miembro honorario en 1835. " descr="Primera mujer astrónoma profesional remunerada.… Primera mujer astrónoma profesional remunerada.Descubrió más de 2500 objetos celestes conjuntamente con su hermano.Elaboró catálogos estelares y de nebulosas de gran precisión.En 1828 ganó la Medalla de Oro de la Royal Astronomical Society y nombrada miembro honorario en 1835. "/>
            <p:cNvPicPr>
              <a:picLocks/>
            </p:cNvPicPr>
            <p:nvPr/>
          </p:nvPicPr>
          <p:blipFill>
            <a:blip r:embed="rId6">
              <a:extLst/>
            </a:blip>
            <a:stretch>
              <a:fillRect/>
            </a:stretch>
          </p:blipFill>
          <p:spPr>
            <a:xfrm>
              <a:off x="0" y="0"/>
              <a:ext cx="4940373" cy="303669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Maria Mitchell…"/>
          <p:cNvSpPr txBox="1"/>
          <p:nvPr/>
        </p:nvSpPr>
        <p:spPr>
          <a:xfrm>
            <a:off x="2955471" y="153280"/>
            <a:ext cx="4559301" cy="1016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a:defRPr sz="2800" b="1" i="1">
                <a:solidFill>
                  <a:srgbClr val="FFFFFF"/>
                </a:solidFill>
                <a:latin typeface="Palatino"/>
                <a:ea typeface="Palatino"/>
                <a:cs typeface="Palatino"/>
                <a:sym typeface="Palatino"/>
              </a:defRPr>
            </a:pPr>
            <a:r>
              <a:t>Maria Mitchell</a:t>
            </a:r>
          </a:p>
          <a:p>
            <a:pPr algn="ctr">
              <a:defRPr sz="2800" b="1" i="1">
                <a:solidFill>
                  <a:srgbClr val="FFFFFF"/>
                </a:solidFill>
                <a:latin typeface="Palatino"/>
                <a:ea typeface="Palatino"/>
                <a:cs typeface="Palatino"/>
                <a:sym typeface="Palatino"/>
              </a:defRPr>
            </a:pPr>
            <a:r>
              <a:t>1818-1889</a:t>
            </a:r>
          </a:p>
        </p:txBody>
      </p:sp>
      <p:grpSp>
        <p:nvGrpSpPr>
          <p:cNvPr id="562" name="“Existe un deseo de la mente que solicita el conocimiento de todo lo que nos rodea, y cuanto más sabemos, mayor es nuestro deseo. Cuanto más vemos, más somos capaces de ver.”…"/>
          <p:cNvGrpSpPr/>
          <p:nvPr/>
        </p:nvGrpSpPr>
        <p:grpSpPr>
          <a:xfrm>
            <a:off x="5023275" y="5279873"/>
            <a:ext cx="4695496" cy="2222501"/>
            <a:chOff x="0" y="0"/>
            <a:chExt cx="4695495" cy="2222500"/>
          </a:xfrm>
        </p:grpSpPr>
        <p:sp>
          <p:nvSpPr>
            <p:cNvPr id="561" name="“Existe un deseo de la mente que solicita el conocimiento de todo lo que nos rodea, y cuanto más sabemos, mayor es nuestro deseo. Cuanto más vemos, más somos capaces de ver.”…"/>
            <p:cNvSpPr txBox="1"/>
            <p:nvPr/>
          </p:nvSpPr>
          <p:spPr>
            <a:xfrm>
              <a:off x="25400" y="25400"/>
              <a:ext cx="4644696" cy="21717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1900">
                  <a:solidFill>
                    <a:srgbClr val="FFFFFF"/>
                  </a:solidFill>
                  <a:latin typeface="Verdana"/>
                  <a:ea typeface="Verdana"/>
                  <a:cs typeface="Verdana"/>
                  <a:sym typeface="Verdana"/>
                </a:defRPr>
              </a:pPr>
              <a:r>
                <a:t>“Existe un deseo de la mente que solicita el conocimiento de todo lo que nos rodea, y cuanto más sabemos, mayor es nuestro deseo. Cuanto más vemos, más somos capaces de ver.”</a:t>
              </a:r>
            </a:p>
            <a:p>
              <a:pPr lvl="8" algn="r">
                <a:defRPr sz="1700">
                  <a:solidFill>
                    <a:srgbClr val="FFFFFF"/>
                  </a:solidFill>
                  <a:latin typeface="Verdana"/>
                  <a:ea typeface="Verdana"/>
                  <a:cs typeface="Verdana"/>
                  <a:sym typeface="Verdana"/>
                </a:defRPr>
              </a:pPr>
              <a:r>
                <a:t>Maria Mitchell</a:t>
              </a:r>
            </a:p>
          </p:txBody>
        </p:sp>
        <p:pic>
          <p:nvPicPr>
            <p:cNvPr id="560" name="“Existe un deseo de la mente que solicita el conocimiento de todo lo que nos rodea, y cuanto más sabemos, mayor es nuestro deseo. Cuanto más vemos, más somos capaces de ver.”… “Existe un deseo de la mente que solicita el conocimiento de todo lo que nos rodea, y cuanto más sabemos, mayor es nuestro deseo. Cuanto más vemos, más somos capaces de ver.”&#10;Maria Mitchell" descr="“Existe un deseo de la mente que solicita el conocimiento de todo lo que nos rodea, y cuanto más sabemos, mayor es nuestro deseo. Cuanto más vemos, más somos capaces de ver.”… “Existe un deseo de la mente que solicita el conocimiento de todo lo que nos rodea, y cuanto más sabemos, mayor es nuestro deseo. Cuanto más vemos, más somos capaces de ver.”Maria Mitchell"/>
            <p:cNvPicPr>
              <a:picLocks/>
            </p:cNvPicPr>
            <p:nvPr/>
          </p:nvPicPr>
          <p:blipFill>
            <a:blip r:embed="rId3">
              <a:extLst/>
            </a:blip>
            <a:stretch>
              <a:fillRect/>
            </a:stretch>
          </p:blipFill>
          <p:spPr>
            <a:xfrm>
              <a:off x="0" y="0"/>
              <a:ext cx="4695496" cy="2222500"/>
            </a:xfrm>
            <a:prstGeom prst="rect">
              <a:avLst/>
            </a:prstGeom>
            <a:effectLst/>
          </p:spPr>
        </p:pic>
      </p:grpSp>
      <p:pic>
        <p:nvPicPr>
          <p:cNvPr id="563" name="mariamitchell_telescope.jpg" descr="mariamitchell_telescope.jpg"/>
          <p:cNvPicPr>
            <a:picLocks/>
          </p:cNvPicPr>
          <p:nvPr/>
        </p:nvPicPr>
        <p:blipFill>
          <a:blip r:embed="rId4">
            <a:extLst/>
          </a:blip>
          <a:stretch>
            <a:fillRect/>
          </a:stretch>
        </p:blipFill>
        <p:spPr>
          <a:xfrm>
            <a:off x="3902201" y="1294730"/>
            <a:ext cx="5870084" cy="3859694"/>
          </a:xfrm>
          <a:prstGeom prst="rect">
            <a:avLst/>
          </a:prstGeom>
        </p:spPr>
      </p:pic>
      <p:pic>
        <p:nvPicPr>
          <p:cNvPr id="564" name="Mitchell_Maria_telescope.jpg" descr="Mitchell_Maria_telescope.jpg"/>
          <p:cNvPicPr>
            <a:picLocks/>
          </p:cNvPicPr>
          <p:nvPr/>
        </p:nvPicPr>
        <p:blipFill>
          <a:blip r:embed="rId5">
            <a:extLst/>
          </a:blip>
          <a:stretch>
            <a:fillRect/>
          </a:stretch>
        </p:blipFill>
        <p:spPr>
          <a:xfrm>
            <a:off x="541707" y="196700"/>
            <a:ext cx="2292678" cy="3784374"/>
          </a:xfrm>
          <a:prstGeom prst="rect">
            <a:avLst/>
          </a:prstGeom>
        </p:spPr>
      </p:pic>
      <p:grpSp>
        <p:nvGrpSpPr>
          <p:cNvPr id="567" name="Primera astrónoma profesional Norte Americana y profesora de Universidad en el Vassar College por más de 20 años…"/>
          <p:cNvGrpSpPr/>
          <p:nvPr/>
        </p:nvGrpSpPr>
        <p:grpSpPr>
          <a:xfrm>
            <a:off x="317767" y="4167826"/>
            <a:ext cx="3263607" cy="3350261"/>
            <a:chOff x="0" y="0"/>
            <a:chExt cx="3263605" cy="3350259"/>
          </a:xfrm>
        </p:grpSpPr>
        <p:sp>
          <p:nvSpPr>
            <p:cNvPr id="566" name="Primera astrónoma profesional Norte Americana y profesora de Universidad en el Vassar College por más de 20 años…"/>
            <p:cNvSpPr txBox="1"/>
            <p:nvPr/>
          </p:nvSpPr>
          <p:spPr>
            <a:xfrm>
              <a:off x="25400" y="25400"/>
              <a:ext cx="3212806" cy="329946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415636" indent="-187036">
                <a:lnSpc>
                  <a:spcPct val="120000"/>
                </a:lnSpc>
                <a:buClr>
                  <a:srgbClr val="FFFFFF"/>
                </a:buClr>
                <a:buSzPct val="100000"/>
                <a:buChar char="•"/>
                <a:defRPr sz="1800">
                  <a:solidFill>
                    <a:srgbClr val="FFFFFF"/>
                  </a:solidFill>
                  <a:latin typeface="Lucida Grande"/>
                  <a:ea typeface="Lucida Grande"/>
                  <a:cs typeface="Lucida Grande"/>
                  <a:sym typeface="Lucida Grande"/>
                </a:defRPr>
              </a:pPr>
              <a:r>
                <a:t>Primera astrónoma profesional Norte Americana y profesora de Universidad en el Vassar College por más de 20 años</a:t>
              </a:r>
            </a:p>
            <a:p>
              <a:pPr marL="415636" indent="-187036">
                <a:lnSpc>
                  <a:spcPct val="120000"/>
                </a:lnSpc>
                <a:buClr>
                  <a:srgbClr val="FFFFFF"/>
                </a:buClr>
                <a:buSzPct val="100000"/>
                <a:buChar char="•"/>
                <a:defRPr sz="1800">
                  <a:solidFill>
                    <a:srgbClr val="FFFFFF"/>
                  </a:solidFill>
                  <a:latin typeface="Lucida Grande"/>
                  <a:ea typeface="Lucida Grande"/>
                  <a:cs typeface="Lucida Grande"/>
                  <a:sym typeface="Lucida Grande"/>
                </a:defRPr>
              </a:pPr>
              <a:r>
                <a:t>Primera mujer elegida para la Academia Americana de Artes y Ciencias </a:t>
              </a:r>
            </a:p>
          </p:txBody>
        </p:sp>
        <p:pic>
          <p:nvPicPr>
            <p:cNvPr id="565" name="Primera astrónoma profesional Norte Americana y profesora de Universidad en el Vassar College por más de 20 años… Primera astrónoma profesional Norte Americana y profesora de Universidad en el Vassar College por más de 20 años&#10;Primera mujer elegida para la Academia Americana de Artes y Ciencias " descr="Primera astrónoma profesional Norte Americana y profesora de Universidad en el Vassar College por más de 20 años… Primera astrónoma profesional Norte Americana y profesora de Universidad en el Vassar College por más de 20 añosPrimera mujer elegida para la Academia Americana de Artes y Ciencias "/>
            <p:cNvPicPr>
              <a:picLocks/>
            </p:cNvPicPr>
            <p:nvPr/>
          </p:nvPicPr>
          <p:blipFill>
            <a:blip r:embed="rId6">
              <a:extLst/>
            </a:blip>
            <a:stretch>
              <a:fillRect/>
            </a:stretch>
          </p:blipFill>
          <p:spPr>
            <a:xfrm>
              <a:off x="0" y="0"/>
              <a:ext cx="3263606" cy="335026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Black">
      <a:dk1>
        <a:srgbClr val="000000"/>
      </a:dk1>
      <a:lt1>
        <a:srgbClr val="00000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1202</TotalTime>
  <Words>2946</Words>
  <Application>Microsoft Macintosh PowerPoint</Application>
  <PresentationFormat>Personalizado</PresentationFormat>
  <Paragraphs>230</Paragraphs>
  <Slides>21</Slides>
  <Notes>16</Notes>
  <HiddenSlides>0</HiddenSlides>
  <MMClips>1</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Black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Sandra Benitez</cp:lastModifiedBy>
  <cp:revision>9</cp:revision>
  <dcterms:modified xsi:type="dcterms:W3CDTF">2020-06-03T20:21:24Z</dcterms:modified>
</cp:coreProperties>
</file>